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06" r:id="rId4"/>
  </p:sldMasterIdLst>
  <p:notesMasterIdLst>
    <p:notesMasterId r:id="rId50"/>
  </p:notesMasterIdLst>
  <p:handoutMasterIdLst>
    <p:handoutMasterId r:id="rId51"/>
  </p:handoutMasterIdLst>
  <p:sldIdLst>
    <p:sldId id="256" r:id="rId5"/>
    <p:sldId id="517" r:id="rId6"/>
    <p:sldId id="519" r:id="rId7"/>
    <p:sldId id="518" r:id="rId8"/>
    <p:sldId id="521" r:id="rId9"/>
    <p:sldId id="522" r:id="rId10"/>
    <p:sldId id="523" r:id="rId11"/>
    <p:sldId id="549" r:id="rId12"/>
    <p:sldId id="550" r:id="rId13"/>
    <p:sldId id="551" r:id="rId14"/>
    <p:sldId id="552" r:id="rId15"/>
    <p:sldId id="553" r:id="rId16"/>
    <p:sldId id="554" r:id="rId17"/>
    <p:sldId id="555" r:id="rId18"/>
    <p:sldId id="556" r:id="rId19"/>
    <p:sldId id="557" r:id="rId20"/>
    <p:sldId id="558" r:id="rId21"/>
    <p:sldId id="559" r:id="rId22"/>
    <p:sldId id="560" r:id="rId23"/>
    <p:sldId id="561" r:id="rId24"/>
    <p:sldId id="562" r:id="rId25"/>
    <p:sldId id="564" r:id="rId26"/>
    <p:sldId id="563" r:id="rId27"/>
    <p:sldId id="565" r:id="rId28"/>
    <p:sldId id="566" r:id="rId29"/>
    <p:sldId id="567" r:id="rId30"/>
    <p:sldId id="568" r:id="rId31"/>
    <p:sldId id="569" r:id="rId32"/>
    <p:sldId id="570" r:id="rId33"/>
    <p:sldId id="571" r:id="rId34"/>
    <p:sldId id="572" r:id="rId35"/>
    <p:sldId id="573" r:id="rId36"/>
    <p:sldId id="574" r:id="rId37"/>
    <p:sldId id="575" r:id="rId38"/>
    <p:sldId id="576" r:id="rId39"/>
    <p:sldId id="577" r:id="rId40"/>
    <p:sldId id="578" r:id="rId41"/>
    <p:sldId id="579" r:id="rId42"/>
    <p:sldId id="580" r:id="rId43"/>
    <p:sldId id="581" r:id="rId44"/>
    <p:sldId id="582" r:id="rId45"/>
    <p:sldId id="583" r:id="rId46"/>
    <p:sldId id="585" r:id="rId47"/>
    <p:sldId id="584" r:id="rId48"/>
    <p:sldId id="586" r:id="rId49"/>
  </p:sldIdLst>
  <p:sldSz cx="9144000" cy="6858000" type="screen4x3"/>
  <p:notesSz cx="9928225" cy="6797675"/>
  <p:custDataLst>
    <p:tags r:id="rId52"/>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9B277"/>
    <a:srgbClr val="FFB3B3"/>
    <a:srgbClr val="FCD5B5"/>
    <a:srgbClr val="92D050"/>
    <a:srgbClr val="FF7575"/>
    <a:srgbClr val="D7E4BD"/>
    <a:srgbClr val="B21212"/>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82" autoAdjust="0"/>
    <p:restoredTop sz="94646" autoAdjust="0"/>
  </p:normalViewPr>
  <p:slideViewPr>
    <p:cSldViewPr>
      <p:cViewPr varScale="1">
        <p:scale>
          <a:sx n="74" d="100"/>
          <a:sy n="74" d="100"/>
        </p:scale>
        <p:origin x="1476" y="5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614042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109093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1862756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034938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271366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7365683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2039862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630423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0419095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270485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9427291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4286718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3993851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724814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6208379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550363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7388764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9725377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7043156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530778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112449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9625341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7545738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047635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34</a:t>
            </a:fld>
            <a:endParaRPr lang="en-GB" dirty="0">
              <a:solidFill>
                <a:prstClr val="black"/>
              </a:solidFill>
            </a:endParaRPr>
          </a:p>
        </p:txBody>
      </p:sp>
    </p:spTree>
    <p:extLst>
      <p:ext uri="{BB962C8B-B14F-4D97-AF65-F5344CB8AC3E}">
        <p14:creationId xmlns:p14="http://schemas.microsoft.com/office/powerpoint/2010/main" val="10298196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35</a:t>
            </a:fld>
            <a:endParaRPr lang="en-GB" dirty="0">
              <a:solidFill>
                <a:prstClr val="black"/>
              </a:solidFill>
            </a:endParaRPr>
          </a:p>
        </p:txBody>
      </p:sp>
    </p:spTree>
    <p:extLst>
      <p:ext uri="{BB962C8B-B14F-4D97-AF65-F5344CB8AC3E}">
        <p14:creationId xmlns:p14="http://schemas.microsoft.com/office/powerpoint/2010/main" val="508644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36</a:t>
            </a:fld>
            <a:endParaRPr lang="en-GB" dirty="0">
              <a:solidFill>
                <a:prstClr val="black"/>
              </a:solidFill>
            </a:endParaRPr>
          </a:p>
        </p:txBody>
      </p:sp>
    </p:spTree>
    <p:extLst>
      <p:ext uri="{BB962C8B-B14F-4D97-AF65-F5344CB8AC3E}">
        <p14:creationId xmlns:p14="http://schemas.microsoft.com/office/powerpoint/2010/main" val="34900857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37</a:t>
            </a:fld>
            <a:endParaRPr lang="en-GB" dirty="0">
              <a:solidFill>
                <a:prstClr val="black"/>
              </a:solidFill>
            </a:endParaRPr>
          </a:p>
        </p:txBody>
      </p:sp>
    </p:spTree>
    <p:extLst>
      <p:ext uri="{BB962C8B-B14F-4D97-AF65-F5344CB8AC3E}">
        <p14:creationId xmlns:p14="http://schemas.microsoft.com/office/powerpoint/2010/main" val="15360207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38</a:t>
            </a:fld>
            <a:endParaRPr lang="en-GB" dirty="0">
              <a:solidFill>
                <a:prstClr val="black"/>
              </a:solidFill>
            </a:endParaRPr>
          </a:p>
        </p:txBody>
      </p:sp>
    </p:spTree>
    <p:extLst>
      <p:ext uri="{BB962C8B-B14F-4D97-AF65-F5344CB8AC3E}">
        <p14:creationId xmlns:p14="http://schemas.microsoft.com/office/powerpoint/2010/main" val="521505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39</a:t>
            </a:fld>
            <a:endParaRPr lang="en-GB" dirty="0">
              <a:solidFill>
                <a:prstClr val="black"/>
              </a:solidFill>
            </a:endParaRPr>
          </a:p>
        </p:txBody>
      </p:sp>
    </p:spTree>
    <p:extLst>
      <p:ext uri="{BB962C8B-B14F-4D97-AF65-F5344CB8AC3E}">
        <p14:creationId xmlns:p14="http://schemas.microsoft.com/office/powerpoint/2010/main" val="2015723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40</a:t>
            </a:fld>
            <a:endParaRPr lang="en-GB" dirty="0">
              <a:solidFill>
                <a:prstClr val="black"/>
              </a:solidFill>
            </a:endParaRPr>
          </a:p>
        </p:txBody>
      </p:sp>
    </p:spTree>
    <p:extLst>
      <p:ext uri="{BB962C8B-B14F-4D97-AF65-F5344CB8AC3E}">
        <p14:creationId xmlns:p14="http://schemas.microsoft.com/office/powerpoint/2010/main" val="36365685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41</a:t>
            </a:fld>
            <a:endParaRPr lang="en-GB" dirty="0">
              <a:solidFill>
                <a:prstClr val="black"/>
              </a:solidFill>
            </a:endParaRPr>
          </a:p>
        </p:txBody>
      </p:sp>
    </p:spTree>
    <p:extLst>
      <p:ext uri="{BB962C8B-B14F-4D97-AF65-F5344CB8AC3E}">
        <p14:creationId xmlns:p14="http://schemas.microsoft.com/office/powerpoint/2010/main" val="4394394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9683104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7706114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5128652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45</a:t>
            </a:fld>
            <a:endParaRPr lang="en-GB" dirty="0">
              <a:solidFill>
                <a:prstClr val="black"/>
              </a:solidFill>
            </a:endParaRPr>
          </a:p>
        </p:txBody>
      </p:sp>
    </p:spTree>
    <p:extLst>
      <p:ext uri="{BB962C8B-B14F-4D97-AF65-F5344CB8AC3E}">
        <p14:creationId xmlns:p14="http://schemas.microsoft.com/office/powerpoint/2010/main" val="1693465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365788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1834306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4.xml"/><Relationship Id="rId7" Type="http://schemas.openxmlformats.org/officeDocument/2006/relationships/image" Target="../media/image2.jpeg"/><Relationship Id="rId2"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8.xml"/><Relationship Id="rId4" Type="http://schemas.openxmlformats.org/officeDocument/2006/relationships/slide" Target="../slides/slide1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736961"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236689" y="620688"/>
            <a:ext cx="124707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19.1 - Maslow</a:t>
            </a:r>
            <a:endParaRPr lang="en-GB" sz="13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20688"/>
            <a:ext cx="960327"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300" b="1" dirty="0" smtClean="0">
                <a:latin typeface="Arial" panose="020B0604020202020204" pitchFamily="34" charset="0"/>
                <a:cs typeface="Arial" panose="020B0604020202020204" pitchFamily="34" charset="0"/>
              </a:rPr>
              <a:t>Questions</a:t>
            </a:r>
            <a:endParaRPr lang="en-GB" sz="13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userDrawn="1"/>
        </p:nvSpPr>
        <p:spPr>
          <a:xfrm>
            <a:off x="2557973" y="620688"/>
            <a:ext cx="150997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300" b="1" dirty="0" smtClean="0">
                <a:latin typeface="Arial" panose="020B0604020202020204" pitchFamily="34" charset="0"/>
                <a:cs typeface="Arial" panose="020B0604020202020204" pitchFamily="34" charset="0"/>
              </a:rPr>
              <a:t>19.2 – F. W. Taylor</a:t>
            </a:r>
            <a:endParaRPr lang="en-GB" sz="1300" b="1" dirty="0">
              <a:latin typeface="Arial" panose="020B0604020202020204" pitchFamily="34" charset="0"/>
              <a:cs typeface="Arial" panose="020B0604020202020204" pitchFamily="34" charset="0"/>
            </a:endParaRPr>
          </a:p>
        </p:txBody>
      </p:sp>
      <p:sp>
        <p:nvSpPr>
          <p:cNvPr id="12" name="Round Same Side Corner Rectangle 11">
            <a:hlinkClick r:id="rId5" action="ppaction://hlinksldjump"/>
          </p:cNvPr>
          <p:cNvSpPr/>
          <p:nvPr userDrawn="1"/>
        </p:nvSpPr>
        <p:spPr>
          <a:xfrm>
            <a:off x="4142150" y="620688"/>
            <a:ext cx="136375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300" b="1" dirty="0" smtClean="0">
                <a:latin typeface="Arial" panose="020B0604020202020204" pitchFamily="34" charset="0"/>
                <a:cs typeface="Arial" panose="020B0604020202020204" pitchFamily="34" charset="0"/>
              </a:rPr>
              <a:t>19.3 - Herzberg</a:t>
            </a:r>
            <a:endParaRPr lang="en-GB" sz="1300" b="1" dirty="0">
              <a:latin typeface="Arial" panose="020B0604020202020204" pitchFamily="34" charset="0"/>
              <a:cs typeface="Arial" panose="020B0604020202020204" pitchFamily="34" charset="0"/>
            </a:endParaRPr>
          </a:p>
        </p:txBody>
      </p:sp>
      <p:sp>
        <p:nvSpPr>
          <p:cNvPr id="13" name="Round Same Side Corner Rectangle 12">
            <a:hlinkClick r:id="rId6" action="ppaction://hlinksldjump"/>
          </p:cNvPr>
          <p:cNvSpPr/>
          <p:nvPr userDrawn="1"/>
        </p:nvSpPr>
        <p:spPr>
          <a:xfrm>
            <a:off x="5580112" y="620688"/>
            <a:ext cx="129614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300" b="1" dirty="0" smtClean="0">
                <a:latin typeface="Arial" panose="020B0604020202020204" pitchFamily="34" charset="0"/>
                <a:cs typeface="Arial" panose="020B0604020202020204" pitchFamily="34" charset="0"/>
              </a:rPr>
              <a:t>19.4 –</a:t>
            </a:r>
            <a:r>
              <a:rPr lang="en-IE" sz="1300" b="1" baseline="0" dirty="0" smtClean="0">
                <a:latin typeface="Arial" panose="020B0604020202020204" pitchFamily="34" charset="0"/>
                <a:cs typeface="Arial" panose="020B0604020202020204" pitchFamily="34" charset="0"/>
              </a:rPr>
              <a:t> Financial</a:t>
            </a:r>
            <a:endParaRPr lang="en-GB" sz="13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77879"/>
            <a:ext cx="8787383" cy="57634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72400" y="44624"/>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hyperlink" Target="https://www.youtube.com/watch?v=BHnJp0oyOxs" TargetMode="External"/><Relationship Id="rId5" Type="http://schemas.openxmlformats.org/officeDocument/2006/relationships/image" Target="../media/image16.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gi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hyperlink" Target="http://educationnext.org/merit-pay-international/" TargetMode="External"/><Relationship Id="rId4" Type="http://schemas.openxmlformats.org/officeDocument/2006/relationships/image" Target="../media/image33.gi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39.gif"/><Relationship Id="rId5" Type="http://schemas.openxmlformats.org/officeDocument/2006/relationships/image" Target="../media/image38.jpeg"/><Relationship Id="rId4" Type="http://schemas.openxmlformats.org/officeDocument/2006/relationships/hyperlink" Target="http://www.wbs.ac.uk/news/pay-regulations-could-make-banks-too-risk-averse/"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Resources/Chapter%2002/19%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Resources/Chapter%2002/19%20-%20Exam%20Questions.doc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hyperlink" Target="Resources/Chapter%2002/19%20-%20Exam%20Questions.docx" TargetMode="External"/><Relationship Id="rId4" Type="http://schemas.openxmlformats.org/officeDocument/2006/relationships/image" Target="../media/image41.jpeg"/></Relationships>
</file>

<file path=ppt/slides/_rels/slide37.xml.rels><?xml version="1.0" encoding="UTF-8" standalone="yes"?>
<Relationships xmlns="http://schemas.openxmlformats.org/package/2006/relationships"><Relationship Id="rId3" Type="http://schemas.openxmlformats.org/officeDocument/2006/relationships/hyperlink" Target="Resources/Chapter%2002/19%20-%20Exam%20Questions.docx"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Resources/Chapter%2002/19%20-%20Exam%20Questions.doc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Resources/Chapter%2002/19%20-%20Exam%20Questions.doc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Resources/Chapter%2002/19%20-%20Exam%20Questions.doc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Resources/Chapter%2002/19%20-%20Exam%20Question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Resources/Chapter%2002/19%20-%20Exam%20Questions.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Resources/Chapter%2002/19%20-%20Exam%20Questions.doc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Resources/Chapter%2002/19%20-%20Exam%20Questions.doc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Resources/Chapter%2002/19%20-%20Exam%20Questions.doc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Resources/Chapter%2002/19.1%20-%20The%20Google%20Way.mp4" TargetMode="External"/><Relationship Id="rId5" Type="http://schemas.openxmlformats.org/officeDocument/2006/relationships/image" Target="../media/image5.jpeg"/><Relationship Id="rId4" Type="http://schemas.openxmlformats.org/officeDocument/2006/relationships/notesSlide" Target="../notesSlides/notesSlide8.xml"/><Relationship Id="rId9" Type="http://schemas.openxmlformats.org/officeDocument/2006/relationships/image" Target="../media/image8.jpeg"/></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Resources/Chapter%2002/19.1%20-%20The%20Google%20Way.mp4" TargetMode="External"/><Relationship Id="rId5" Type="http://schemas.openxmlformats.org/officeDocument/2006/relationships/image" Target="../media/image9.jpe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10619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 – </a:t>
            </a:r>
            <a:r>
              <a:rPr lang="en-IE"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Managing the Business</a:t>
            </a:r>
          </a:p>
          <a:p>
            <a:pPr>
              <a:spcAft>
                <a:spcPts val="400"/>
              </a:spcAft>
            </a:pPr>
            <a:r>
              <a:rPr lang="en-GB"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19 - Motivation</a:t>
            </a:r>
            <a:endParaRPr lang="en-GB" sz="72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Rectangle 9"/>
          <p:cNvSpPr/>
          <p:nvPr/>
        </p:nvSpPr>
        <p:spPr>
          <a:xfrm>
            <a:off x="179512" y="141600"/>
            <a:ext cx="8841953"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267744" y="188640"/>
            <a:ext cx="669674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51920" y="1921358"/>
            <a:ext cx="5160301" cy="325098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88641"/>
            <a:ext cx="1698446" cy="163121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094612" cy="5401479"/>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300" dirty="0"/>
              <a:t>A number of studies have been carried out to discover why people work. Besides money, there are many reasons why people go to work. Many people have worked to put money in their pockets and meals on the table but they have also established firm friendships. </a:t>
            </a:r>
            <a:endParaRPr lang="en-US" sz="2300" dirty="0" smtClean="0"/>
          </a:p>
          <a:p>
            <a:pPr marL="360363" indent="-360363">
              <a:buClr>
                <a:schemeClr val="accent6">
                  <a:lumMod val="50000"/>
                </a:schemeClr>
              </a:buClr>
              <a:buFont typeface="Wingdings 3" panose="05040102010807070707" pitchFamily="18" charset="2"/>
              <a:buChar char=""/>
            </a:pPr>
            <a:r>
              <a:rPr lang="en-US" sz="2300" dirty="0" smtClean="0"/>
              <a:t>Many </a:t>
            </a:r>
            <a:r>
              <a:rPr lang="en-US" sz="2300" dirty="0"/>
              <a:t>men had hard working lives because conditions at work in the past were often not good but they looked forward to seeing their mates. They enjoyed the sense of belonging to a group, and to a company</a:t>
            </a:r>
            <a:r>
              <a:rPr lang="en-US" sz="2300" dirty="0" smtClean="0"/>
              <a:t>.</a:t>
            </a:r>
          </a:p>
          <a:p>
            <a:pPr marL="360363" indent="-360363">
              <a:buClr>
                <a:schemeClr val="accent6">
                  <a:lumMod val="50000"/>
                </a:schemeClr>
              </a:buClr>
              <a:buFont typeface="Wingdings 3" panose="05040102010807070707" pitchFamily="18" charset="2"/>
              <a:buChar char=""/>
            </a:pPr>
            <a:r>
              <a:rPr lang="en-US" sz="2300" dirty="0"/>
              <a:t>Abraham Maslow was the first to examine the needs of people at work and to find out what might motivate them.</a:t>
            </a:r>
          </a:p>
        </p:txBody>
      </p:sp>
      <p:sp>
        <p:nvSpPr>
          <p:cNvPr id="6" name="Title 1"/>
          <p:cNvSpPr>
            <a:spLocks noGrp="1"/>
          </p:cNvSpPr>
          <p:nvPr>
            <p:ph type="title"/>
          </p:nvPr>
        </p:nvSpPr>
        <p:spPr>
          <a:xfrm>
            <a:off x="35496" y="72008"/>
            <a:ext cx="7704856" cy="548680"/>
          </a:xfrm>
        </p:spPr>
        <p:txBody>
          <a:bodyPr>
            <a:noAutofit/>
          </a:bodyPr>
          <a:lstStyle/>
          <a:p>
            <a:r>
              <a:rPr lang="en-GB" sz="3600" dirty="0"/>
              <a:t>19.1 – Motivation Theories - Maslow</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98</a:t>
            </a:r>
            <a:endParaRPr lang="en-GB" sz="1100" b="1" dirty="0">
              <a:latin typeface="Arial" panose="020B0604020202020204" pitchFamily="34" charset="0"/>
              <a:cs typeface="Arial" panose="020B0604020202020204" pitchFamily="34" charset="0"/>
            </a:endParaRPr>
          </a:p>
        </p:txBody>
      </p:sp>
      <p:pic>
        <p:nvPicPr>
          <p:cNvPr id="10" name="Picture 6" descr="Image result for maslow hierarchy of needs busine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6133" y="1052736"/>
            <a:ext cx="2517869" cy="15121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Image result for maslow hierarchy of needs busines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26" t="6212" r="2220" b="6420"/>
          <a:stretch/>
        </p:blipFill>
        <p:spPr bwMode="auto">
          <a:xfrm>
            <a:off x="6346132" y="2852936"/>
            <a:ext cx="2517869" cy="15841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Image result for maslow hierarchy of needs busines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46132" y="4581129"/>
            <a:ext cx="2513452" cy="2016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4470218"/>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6264696" cy="4616648"/>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00" dirty="0"/>
              <a:t>Maslow placed these needs in a hierarchy:</a:t>
            </a:r>
          </a:p>
          <a:p>
            <a:pPr marL="720725" indent="-360363">
              <a:buClr>
                <a:schemeClr val="accent6">
                  <a:lumMod val="50000"/>
                </a:schemeClr>
              </a:buClr>
              <a:buFont typeface="Arial" panose="020B0604020202020204" pitchFamily="34" charset="0"/>
              <a:buChar char="•"/>
            </a:pPr>
            <a:r>
              <a:rPr lang="en-US" sz="2100" dirty="0" smtClean="0">
                <a:solidFill>
                  <a:srgbClr val="FF0000"/>
                </a:solidFill>
              </a:rPr>
              <a:t>Physiological</a:t>
            </a:r>
            <a:r>
              <a:rPr lang="en-US" sz="2100" dirty="0" smtClean="0"/>
              <a:t> </a:t>
            </a:r>
            <a:r>
              <a:rPr lang="en-US" sz="2100" dirty="0"/>
              <a:t>needs, such as the basics of food, drink and good working conditions.</a:t>
            </a:r>
          </a:p>
          <a:p>
            <a:pPr marL="720725" indent="-360363">
              <a:buClr>
                <a:schemeClr val="accent6">
                  <a:lumMod val="50000"/>
                </a:schemeClr>
              </a:buClr>
              <a:buFont typeface="Arial" panose="020B0604020202020204" pitchFamily="34" charset="0"/>
              <a:buChar char="•"/>
            </a:pPr>
            <a:r>
              <a:rPr lang="en-US" sz="2100" dirty="0" smtClean="0">
                <a:solidFill>
                  <a:srgbClr val="FF0000"/>
                </a:solidFill>
              </a:rPr>
              <a:t>Safety </a:t>
            </a:r>
            <a:r>
              <a:rPr lang="en-US" sz="2100" dirty="0">
                <a:solidFill>
                  <a:srgbClr val="FF0000"/>
                </a:solidFill>
              </a:rPr>
              <a:t>needs</a:t>
            </a:r>
            <a:r>
              <a:rPr lang="en-US" sz="2100" dirty="0"/>
              <a:t>, such as job security and safe working conditions.</a:t>
            </a:r>
          </a:p>
          <a:p>
            <a:pPr marL="720725" indent="-360363">
              <a:buClr>
                <a:schemeClr val="accent6">
                  <a:lumMod val="50000"/>
                </a:schemeClr>
              </a:buClr>
              <a:buFont typeface="Arial" panose="020B0604020202020204" pitchFamily="34" charset="0"/>
              <a:buChar char="•"/>
            </a:pPr>
            <a:r>
              <a:rPr lang="en-US" sz="2100" dirty="0" smtClean="0">
                <a:solidFill>
                  <a:srgbClr val="FF0000"/>
                </a:solidFill>
              </a:rPr>
              <a:t>Social </a:t>
            </a:r>
            <a:r>
              <a:rPr lang="en-US" sz="2100" dirty="0">
                <a:solidFill>
                  <a:srgbClr val="FF0000"/>
                </a:solidFill>
              </a:rPr>
              <a:t>needs</a:t>
            </a:r>
            <a:r>
              <a:rPr lang="en-US" sz="2100" dirty="0"/>
              <a:t>, such as a sense of belonging and being loved, working with colleagues who provide support for you in a group situation.</a:t>
            </a:r>
          </a:p>
          <a:p>
            <a:pPr marL="720725" indent="-360363">
              <a:buClr>
                <a:schemeClr val="accent6">
                  <a:lumMod val="50000"/>
                </a:schemeClr>
              </a:buClr>
              <a:buFont typeface="Arial" panose="020B0604020202020204" pitchFamily="34" charset="0"/>
              <a:buChar char="•"/>
            </a:pPr>
            <a:r>
              <a:rPr lang="en-US" sz="2100" dirty="0" smtClean="0">
                <a:solidFill>
                  <a:srgbClr val="FF0000"/>
                </a:solidFill>
              </a:rPr>
              <a:t>Esteem </a:t>
            </a:r>
            <a:r>
              <a:rPr lang="en-US" sz="2100" dirty="0">
                <a:solidFill>
                  <a:srgbClr val="FF0000"/>
                </a:solidFill>
              </a:rPr>
              <a:t>needs</a:t>
            </a:r>
            <a:r>
              <a:rPr lang="en-US" sz="2100" dirty="0"/>
              <a:t>, such as being given recognition for doing a job well.</a:t>
            </a:r>
          </a:p>
          <a:p>
            <a:pPr marL="720725" indent="-360363">
              <a:buClr>
                <a:schemeClr val="accent6">
                  <a:lumMod val="50000"/>
                </a:schemeClr>
              </a:buClr>
              <a:buFont typeface="Arial" panose="020B0604020202020204" pitchFamily="34" charset="0"/>
              <a:buChar char="•"/>
            </a:pPr>
            <a:r>
              <a:rPr lang="en-US" sz="2100" dirty="0" smtClean="0">
                <a:solidFill>
                  <a:srgbClr val="FF0000"/>
                </a:solidFill>
              </a:rPr>
              <a:t>Self-</a:t>
            </a:r>
            <a:r>
              <a:rPr lang="en-US" sz="2100" dirty="0" err="1" smtClean="0">
                <a:solidFill>
                  <a:srgbClr val="FF0000"/>
                </a:solidFill>
              </a:rPr>
              <a:t>actualisation</a:t>
            </a:r>
            <a:r>
              <a:rPr lang="en-US" sz="2100" dirty="0"/>
              <a:t>, such as being promoted or being given more responsibility in order to achieve full potential.</a:t>
            </a:r>
          </a:p>
        </p:txBody>
      </p:sp>
      <p:sp>
        <p:nvSpPr>
          <p:cNvPr id="6" name="Title 1"/>
          <p:cNvSpPr>
            <a:spLocks noGrp="1"/>
          </p:cNvSpPr>
          <p:nvPr>
            <p:ph type="title"/>
          </p:nvPr>
        </p:nvSpPr>
        <p:spPr>
          <a:xfrm>
            <a:off x="35496" y="72008"/>
            <a:ext cx="7704856" cy="548680"/>
          </a:xfrm>
        </p:spPr>
        <p:txBody>
          <a:bodyPr>
            <a:noAutofit/>
          </a:bodyPr>
          <a:lstStyle/>
          <a:p>
            <a:r>
              <a:rPr lang="en-GB" sz="3600" dirty="0"/>
              <a:t>19.1 – Motivation Theories - Maslow</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98</a:t>
            </a:r>
            <a:endParaRPr lang="en-GB" sz="1100" b="1" dirty="0">
              <a:latin typeface="Arial" panose="020B0604020202020204" pitchFamily="34" charset="0"/>
              <a:cs typeface="Arial" panose="020B0604020202020204" pitchFamily="34" charset="0"/>
            </a:endParaRPr>
          </a:p>
        </p:txBody>
      </p:sp>
      <p:sp>
        <p:nvSpPr>
          <p:cNvPr id="3" name="Text Box 2"/>
          <p:cNvSpPr txBox="1">
            <a:spLocks noChangeArrowheads="1"/>
          </p:cNvSpPr>
          <p:nvPr/>
        </p:nvSpPr>
        <p:spPr bwMode="auto">
          <a:xfrm>
            <a:off x="251520" y="5659678"/>
            <a:ext cx="8640960" cy="1084061"/>
          </a:xfrm>
          <a:prstGeom prst="rect">
            <a:avLst/>
          </a:prstGeom>
          <a:solidFill>
            <a:schemeClr val="accent6">
              <a:lumMod val="60000"/>
              <a:lumOff val="40000"/>
            </a:schemeClr>
          </a:solidFill>
          <a:ln w="50800">
            <a:solidFill>
              <a:srgbClr val="002060"/>
            </a:solidFill>
          </a:ln>
        </p:spPr>
        <p:txBody>
          <a:bodyPr vert="horz" wrap="square" lIns="72000" tIns="72000" rIns="72000" bIns="72000" numCol="1" anchor="t" anchorCtr="0" compatLnSpc="1">
            <a:prstTxWarp prst="textNoShape">
              <a:avLst/>
            </a:prstTxWarp>
            <a:spAutoFit/>
          </a:bodyPr>
          <a:lstStyle/>
          <a:p>
            <a:pPr marL="0" marR="0" lvl="0" indent="0" algn="just" defTabSz="914400" rtl="0" eaLnBrk="0" fontAlgn="base" latinLnBrk="0" hangingPunct="0">
              <a:lnSpc>
                <a:spcPct val="104000"/>
              </a:lnSpc>
              <a:spcBef>
                <a:spcPct val="0"/>
              </a:spcBef>
              <a:spcAft>
                <a:spcPct val="0"/>
              </a:spcAft>
              <a:buClrTx/>
              <a:buSzTx/>
              <a:buFontTx/>
              <a:buNone/>
              <a:tabLst/>
            </a:pPr>
            <a:r>
              <a:rPr kumimoji="0" lang="en-US" altLang="en-US" sz="2000" b="1" i="0" u="none" strike="noStrike" cap="none" normalizeH="0" baseline="0" dirty="0" smtClean="0">
                <a:ln>
                  <a:noFill/>
                </a:ln>
                <a:solidFill>
                  <a:srgbClr val="000000"/>
                </a:solidFill>
                <a:effectLst/>
                <a:latin typeface="Arial" panose="020B0604020202020204" pitchFamily="34" charset="0"/>
                <a:ea typeface="Arial" panose="020B0604020202020204" pitchFamily="34" charset="0"/>
                <a:cs typeface="Arial" panose="020B0604020202020204" pitchFamily="34" charset="0"/>
              </a:rPr>
              <a:t>Maslow's hierarchy of needs </a:t>
            </a:r>
            <a:r>
              <a:rPr kumimoji="0" lang="en-GB" altLang="en-US" sz="2000" b="0" i="0" u="none" strike="noStrike" cap="none" normalizeH="0" baseline="0" dirty="0" smtClean="0">
                <a:ln>
                  <a:noFill/>
                </a:ln>
                <a:solidFill>
                  <a:schemeClr val="tx1"/>
                </a:solidFill>
                <a:effectLst/>
                <a:latin typeface="Arial" panose="020B0604020202020204" pitchFamily="34" charset="0"/>
                <a:ea typeface="Arial" panose="020B0604020202020204" pitchFamily="34" charset="0"/>
                <a:cs typeface="Arial" panose="020B0604020202020204" pitchFamily="34" charset="0"/>
              </a:rPr>
              <a:t>identified the needs that relate to obtaining basic requirements to sustain life, as well as the higher order psychological needs that can make work satisfying.</a:t>
            </a:r>
            <a:endParaRPr kumimoji="0" lang="en-US" altLang="en-US"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pic>
        <p:nvPicPr>
          <p:cNvPr id="147462" name="Picture 6" descr="Image result for maslow hierarchy of needs busine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6133" y="1052736"/>
            <a:ext cx="2517869" cy="1512168"/>
          </a:xfrm>
          <a:prstGeom prst="rect">
            <a:avLst/>
          </a:prstGeom>
          <a:noFill/>
          <a:extLst>
            <a:ext uri="{909E8E84-426E-40DD-AFC4-6F175D3DCCD1}">
              <a14:hiddenFill xmlns:a14="http://schemas.microsoft.com/office/drawing/2010/main">
                <a:solidFill>
                  <a:srgbClr val="FFFFFF"/>
                </a:solidFill>
              </a14:hiddenFill>
            </a:ext>
          </a:extLst>
        </p:spPr>
      </p:pic>
      <p:pic>
        <p:nvPicPr>
          <p:cNvPr id="147464" name="Picture 8" descr="Image result for maslow hierarchy of needs busines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26" t="6212" r="2220" b="6420"/>
          <a:stretch/>
        </p:blipFill>
        <p:spPr bwMode="auto">
          <a:xfrm>
            <a:off x="6346132" y="2636912"/>
            <a:ext cx="2517869" cy="1466100"/>
          </a:xfrm>
          <a:prstGeom prst="rect">
            <a:avLst/>
          </a:prstGeom>
          <a:noFill/>
          <a:extLst>
            <a:ext uri="{909E8E84-426E-40DD-AFC4-6F175D3DCCD1}">
              <a14:hiddenFill xmlns:a14="http://schemas.microsoft.com/office/drawing/2010/main">
                <a:solidFill>
                  <a:srgbClr val="FFFFFF"/>
                </a:solidFill>
              </a14:hiddenFill>
            </a:ext>
          </a:extLst>
        </p:spPr>
      </p:pic>
      <p:pic>
        <p:nvPicPr>
          <p:cNvPr id="147466" name="Picture 10" descr="Image result for maslow hierarchy of needs busines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46132" y="4221089"/>
            <a:ext cx="2513452" cy="1366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0043761"/>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6" descr="Image result for maslow hierarchy of needs busine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5931" y="4221088"/>
            <a:ext cx="4076550" cy="244827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1520" y="1052736"/>
            <a:ext cx="8640960" cy="5743111"/>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60" dirty="0"/>
              <a:t>Maslow argued that the needs on the bottom rung of the pyramid or hierarchy had to be satisfied before a person could move to the next level. This means that before an employee can be 'productive' at work the employer must pay the employee enough money to enable him or her to survive (the </a:t>
            </a:r>
            <a:r>
              <a:rPr lang="en-US" sz="2160" b="1" dirty="0">
                <a:solidFill>
                  <a:srgbClr val="FF0000"/>
                </a:solidFill>
              </a:rPr>
              <a:t>physiological needs</a:t>
            </a:r>
            <a:r>
              <a:rPr lang="en-US" sz="2160" dirty="0"/>
              <a:t>). The employer will also need to provide for the </a:t>
            </a:r>
            <a:r>
              <a:rPr lang="en-US" sz="2160" b="1" dirty="0">
                <a:solidFill>
                  <a:srgbClr val="FF0000"/>
                </a:solidFill>
              </a:rPr>
              <a:t>safety needs </a:t>
            </a:r>
            <a:r>
              <a:rPr lang="en-US" sz="2160" dirty="0"/>
              <a:t>before the employee can </a:t>
            </a:r>
            <a:r>
              <a:rPr lang="en-US" sz="2160" dirty="0" err="1"/>
              <a:t>maximise</a:t>
            </a:r>
            <a:r>
              <a:rPr lang="en-US" sz="2160" dirty="0"/>
              <a:t> potential.</a:t>
            </a:r>
          </a:p>
          <a:p>
            <a:pPr marL="360363" indent="-360363">
              <a:buClr>
                <a:schemeClr val="accent6">
                  <a:lumMod val="50000"/>
                </a:schemeClr>
              </a:buClr>
              <a:buFont typeface="Wingdings 3" panose="05040102010807070707" pitchFamily="18" charset="2"/>
              <a:buChar char=""/>
            </a:pPr>
            <a:r>
              <a:rPr lang="en-US" sz="2160" dirty="0"/>
              <a:t>Each level of needs is dependent on the one before. Critics of the theory argue that is very difficult to say when a particular level has been achieved. How, for instance, </a:t>
            </a:r>
            <a:r>
              <a:rPr lang="en-US" sz="2160" dirty="0" smtClean="0"/>
              <a:t>are </a:t>
            </a:r>
            <a:br>
              <a:rPr lang="en-US" sz="2160" dirty="0" smtClean="0"/>
            </a:br>
            <a:r>
              <a:rPr lang="en-US" sz="2160" b="1" dirty="0" smtClean="0">
                <a:solidFill>
                  <a:srgbClr val="FF0000"/>
                </a:solidFill>
              </a:rPr>
              <a:t>social </a:t>
            </a:r>
            <a:r>
              <a:rPr lang="en-US" sz="2160" b="1" dirty="0">
                <a:solidFill>
                  <a:srgbClr val="FF0000"/>
                </a:solidFill>
              </a:rPr>
              <a:t>needs </a:t>
            </a:r>
            <a:r>
              <a:rPr lang="en-US" sz="2160" dirty="0"/>
              <a:t>for friendliness, love </a:t>
            </a:r>
            <a:r>
              <a:rPr lang="en-US" sz="2160" dirty="0" smtClean="0"/>
              <a:t>and </a:t>
            </a:r>
            <a:br>
              <a:rPr lang="en-US" sz="2160" dirty="0" smtClean="0"/>
            </a:br>
            <a:r>
              <a:rPr lang="en-US" sz="2160" dirty="0" smtClean="0"/>
              <a:t>belonging </a:t>
            </a:r>
            <a:r>
              <a:rPr lang="en-US" sz="2160" dirty="0"/>
              <a:t>to be achieved if </a:t>
            </a:r>
            <a:r>
              <a:rPr lang="en-US" sz="2160" dirty="0" smtClean="0"/>
              <a:t>employees </a:t>
            </a:r>
            <a:br>
              <a:rPr lang="en-US" sz="2160" dirty="0" smtClean="0"/>
            </a:br>
            <a:r>
              <a:rPr lang="en-US" sz="2160" dirty="0" smtClean="0"/>
              <a:t>don't </a:t>
            </a:r>
            <a:r>
              <a:rPr lang="en-US" sz="2160" dirty="0"/>
              <a:t>work together? </a:t>
            </a:r>
            <a:r>
              <a:rPr lang="en-US" sz="2160" dirty="0" smtClean="0"/>
              <a:t/>
            </a:r>
            <a:br>
              <a:rPr lang="en-US" sz="2160" dirty="0" smtClean="0"/>
            </a:br>
            <a:r>
              <a:rPr lang="en-US" sz="2160" dirty="0" smtClean="0"/>
              <a:t>Some </a:t>
            </a:r>
            <a:r>
              <a:rPr lang="en-US" sz="2160" dirty="0"/>
              <a:t>employees work from home, </a:t>
            </a:r>
            <a:r>
              <a:rPr lang="en-US" sz="2160" dirty="0" smtClean="0"/>
              <a:t/>
            </a:r>
            <a:br>
              <a:rPr lang="en-US" sz="2160" dirty="0" smtClean="0"/>
            </a:br>
            <a:r>
              <a:rPr lang="en-US" sz="2160" dirty="0" smtClean="0"/>
              <a:t>or </a:t>
            </a:r>
            <a:r>
              <a:rPr lang="en-US" sz="2160" dirty="0"/>
              <a:t>are out on customer calls; their </a:t>
            </a:r>
            <a:r>
              <a:rPr lang="en-US" sz="2160" dirty="0" smtClean="0"/>
              <a:t/>
            </a:r>
            <a:br>
              <a:rPr lang="en-US" sz="2160" dirty="0" smtClean="0"/>
            </a:br>
            <a:r>
              <a:rPr lang="en-US" sz="2160" dirty="0" smtClean="0"/>
              <a:t>only </a:t>
            </a:r>
            <a:r>
              <a:rPr lang="en-US" sz="2160" dirty="0"/>
              <a:t>contact with the firm is an </a:t>
            </a:r>
            <a:r>
              <a:rPr lang="en-US" sz="2160" dirty="0" smtClean="0"/>
              <a:t/>
            </a:r>
            <a:br>
              <a:rPr lang="en-US" sz="2160" dirty="0" smtClean="0"/>
            </a:br>
            <a:r>
              <a:rPr lang="en-US" sz="2160" dirty="0" smtClean="0"/>
              <a:t>electronic </a:t>
            </a:r>
            <a:r>
              <a:rPr lang="en-US" sz="2160" dirty="0"/>
              <a:t>one</a:t>
            </a:r>
            <a:r>
              <a:rPr lang="en-US" sz="2160" dirty="0" smtClean="0"/>
              <a:t>.</a:t>
            </a:r>
            <a:endParaRPr lang="en-US" sz="2160" dirty="0"/>
          </a:p>
        </p:txBody>
      </p:sp>
      <p:sp>
        <p:nvSpPr>
          <p:cNvPr id="6" name="Title 1"/>
          <p:cNvSpPr>
            <a:spLocks noGrp="1"/>
          </p:cNvSpPr>
          <p:nvPr>
            <p:ph type="title"/>
          </p:nvPr>
        </p:nvSpPr>
        <p:spPr>
          <a:xfrm>
            <a:off x="35496" y="72008"/>
            <a:ext cx="7704856" cy="548680"/>
          </a:xfrm>
        </p:spPr>
        <p:txBody>
          <a:bodyPr>
            <a:noAutofit/>
          </a:bodyPr>
          <a:lstStyle/>
          <a:p>
            <a:r>
              <a:rPr lang="en-GB" sz="3600" dirty="0"/>
              <a:t>19.1 – Motivation Theories - Maslow</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99</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1797517"/>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 result for maslow hierarchy of needs busine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5931" y="4221088"/>
            <a:ext cx="4076550" cy="244827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1520" y="1052736"/>
            <a:ext cx="8640960" cy="558614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00" b="1" dirty="0" smtClean="0">
                <a:solidFill>
                  <a:srgbClr val="FF0000"/>
                </a:solidFill>
              </a:rPr>
              <a:t>Esteem </a:t>
            </a:r>
            <a:r>
              <a:rPr lang="en-US" sz="2100" b="1" dirty="0">
                <a:solidFill>
                  <a:srgbClr val="FF0000"/>
                </a:solidFill>
              </a:rPr>
              <a:t>needs </a:t>
            </a:r>
            <a:r>
              <a:rPr lang="en-US" sz="2100" dirty="0"/>
              <a:t>are achieved by gaining the respect of others and gaining recognition. This can be met by praise or a monetary reward but is it necessary to have achieved, for example, love and belonging, the social needs, first? </a:t>
            </a:r>
            <a:r>
              <a:rPr lang="en-US" sz="2100" b="1" dirty="0">
                <a:solidFill>
                  <a:srgbClr val="FF0000"/>
                </a:solidFill>
              </a:rPr>
              <a:t>Self </a:t>
            </a:r>
            <a:r>
              <a:rPr lang="en-US" sz="2100" b="1" dirty="0" err="1">
                <a:solidFill>
                  <a:srgbClr val="FF0000"/>
                </a:solidFill>
              </a:rPr>
              <a:t>actualisation</a:t>
            </a:r>
            <a:r>
              <a:rPr lang="en-US" sz="2100" b="1" dirty="0">
                <a:solidFill>
                  <a:srgbClr val="FF0000"/>
                </a:solidFill>
              </a:rPr>
              <a:t> </a:t>
            </a:r>
            <a:r>
              <a:rPr lang="en-US" sz="2100" dirty="0"/>
              <a:t>- the need for a person to fulfil their potential, is a worthy aim but for some people, this may never be achieved.</a:t>
            </a:r>
          </a:p>
          <a:p>
            <a:pPr marL="360363" indent="-360363">
              <a:buClr>
                <a:schemeClr val="accent6">
                  <a:lumMod val="50000"/>
                </a:schemeClr>
              </a:buClr>
              <a:buFont typeface="Wingdings 3" panose="05040102010807070707" pitchFamily="18" charset="2"/>
              <a:buChar char=""/>
            </a:pPr>
            <a:r>
              <a:rPr lang="en-US" sz="2100" dirty="0"/>
              <a:t>People in the workplace are motivated by many different things and it would be wrong to suggest that if a person does not fulfil their potential they cannot be motivated. Maslow's work was detailed - much more than just the diagram in Figure 19. The theory should not be cast aside because not everyone quite fits </a:t>
            </a:r>
            <a:r>
              <a:rPr lang="en-US" sz="2100" dirty="0" smtClean="0"/>
              <a:t/>
            </a:r>
            <a:br>
              <a:rPr lang="en-US" sz="2100" dirty="0" smtClean="0"/>
            </a:br>
            <a:r>
              <a:rPr lang="en-US" sz="2100" dirty="0" smtClean="0"/>
              <a:t>the </a:t>
            </a:r>
            <a:r>
              <a:rPr lang="en-US" sz="2100" dirty="0"/>
              <a:t>model. Businesses do value and make </a:t>
            </a:r>
            <a:r>
              <a:rPr lang="en-US" sz="2100" dirty="0" smtClean="0"/>
              <a:t/>
            </a:r>
            <a:br>
              <a:rPr lang="en-US" sz="2100" dirty="0" smtClean="0"/>
            </a:br>
            <a:r>
              <a:rPr lang="en-US" sz="2100" dirty="0" smtClean="0"/>
              <a:t>use </a:t>
            </a:r>
            <a:r>
              <a:rPr lang="en-US" sz="2100" dirty="0"/>
              <a:t>of Maslow's theory. </a:t>
            </a:r>
          </a:p>
          <a:p>
            <a:pPr marL="360363" indent="-360363">
              <a:buClr>
                <a:schemeClr val="accent6">
                  <a:lumMod val="50000"/>
                </a:schemeClr>
              </a:buClr>
              <a:buFont typeface="Wingdings 3" panose="05040102010807070707" pitchFamily="18" charset="2"/>
              <a:buChar char=""/>
            </a:pPr>
            <a:r>
              <a:rPr lang="en-US" sz="2100" dirty="0" smtClean="0"/>
              <a:t>If </a:t>
            </a:r>
            <a:r>
              <a:rPr lang="en-US" sz="2100" dirty="0"/>
              <a:t>managers can identify where an </a:t>
            </a:r>
            <a:r>
              <a:rPr lang="en-US" sz="2100" dirty="0" smtClean="0"/>
              <a:t/>
            </a:r>
            <a:br>
              <a:rPr lang="en-US" sz="2100" dirty="0" smtClean="0"/>
            </a:br>
            <a:r>
              <a:rPr lang="en-US" sz="2100" dirty="0" smtClean="0"/>
              <a:t>employee </a:t>
            </a:r>
            <a:r>
              <a:rPr lang="en-US" sz="2100" dirty="0"/>
              <a:t>is on the hierarchy, they </a:t>
            </a:r>
            <a:r>
              <a:rPr lang="en-US" sz="2100" dirty="0" smtClean="0"/>
              <a:t/>
            </a:r>
            <a:br>
              <a:rPr lang="en-US" sz="2100" dirty="0" smtClean="0"/>
            </a:br>
            <a:r>
              <a:rPr lang="en-US" sz="2100" dirty="0" smtClean="0"/>
              <a:t>have </a:t>
            </a:r>
            <a:r>
              <a:rPr lang="en-US" sz="2100" dirty="0"/>
              <a:t>a starting point for deciding </a:t>
            </a:r>
            <a:r>
              <a:rPr lang="en-US" sz="2100" dirty="0" smtClean="0"/>
              <a:t/>
            </a:r>
            <a:br>
              <a:rPr lang="en-US" sz="2100" dirty="0" smtClean="0"/>
            </a:br>
            <a:r>
              <a:rPr lang="en-US" sz="2100" dirty="0" smtClean="0"/>
              <a:t>on </a:t>
            </a:r>
            <a:r>
              <a:rPr lang="en-US" sz="2100" dirty="0"/>
              <a:t>the reward that is needed.</a:t>
            </a:r>
          </a:p>
        </p:txBody>
      </p:sp>
      <p:sp>
        <p:nvSpPr>
          <p:cNvPr id="6" name="Title 1"/>
          <p:cNvSpPr>
            <a:spLocks noGrp="1"/>
          </p:cNvSpPr>
          <p:nvPr>
            <p:ph type="title"/>
          </p:nvPr>
        </p:nvSpPr>
        <p:spPr>
          <a:xfrm>
            <a:off x="35496" y="72008"/>
            <a:ext cx="7704856" cy="548680"/>
          </a:xfrm>
        </p:spPr>
        <p:txBody>
          <a:bodyPr>
            <a:noAutofit/>
          </a:bodyPr>
          <a:lstStyle/>
          <a:p>
            <a:r>
              <a:rPr lang="en-GB" sz="3600" dirty="0"/>
              <a:t>19.1 – Motivation Theories - Maslow</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99</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058779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640960" cy="5401479"/>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300" dirty="0"/>
              <a:t>Maslow, writing in the 1950s, was the first to look at employees' needs, and how they related to each other. But he was not the first to consider motivation. It is 100 years since Frederick W. Taylor carried out research on the factors that motivate individuals. Taylor still has many followers.</a:t>
            </a:r>
          </a:p>
          <a:p>
            <a:pPr marL="360363" indent="-360363">
              <a:buClr>
                <a:schemeClr val="accent6">
                  <a:lumMod val="50000"/>
                </a:schemeClr>
              </a:buClr>
              <a:buFont typeface="Wingdings 3" panose="05040102010807070707" pitchFamily="18" charset="2"/>
              <a:buChar char=""/>
            </a:pPr>
            <a:r>
              <a:rPr lang="en-US" sz="2300" dirty="0"/>
              <a:t>Taylor's research was carried out in a steelworks in the USA. He was a well educated man, who spent some time working on the factory shop floor, gaining rapid promotion. He was well placed to see that the work </a:t>
            </a:r>
            <a:r>
              <a:rPr lang="en-US" sz="2300" dirty="0" smtClean="0"/>
              <a:t/>
            </a:r>
            <a:br>
              <a:rPr lang="en-US" sz="2300" dirty="0" smtClean="0"/>
            </a:br>
            <a:r>
              <a:rPr lang="en-US" sz="2300" dirty="0" smtClean="0"/>
              <a:t>routine </a:t>
            </a:r>
            <a:r>
              <a:rPr lang="en-US" sz="2300" dirty="0"/>
              <a:t>at the </a:t>
            </a:r>
            <a:r>
              <a:rPr lang="en-US" sz="2300" dirty="0" smtClean="0"/>
              <a:t>time </a:t>
            </a:r>
            <a:r>
              <a:rPr lang="en-US" sz="2300" dirty="0"/>
              <a:t>was </a:t>
            </a:r>
            <a:r>
              <a:rPr lang="en-US" sz="2300" dirty="0" smtClean="0"/>
              <a:t/>
            </a:r>
            <a:br>
              <a:rPr lang="en-US" sz="2300" dirty="0" smtClean="0"/>
            </a:br>
            <a:r>
              <a:rPr lang="en-US" sz="2300" dirty="0" smtClean="0"/>
              <a:t>haphazard</a:t>
            </a:r>
            <a:r>
              <a:rPr lang="en-US" sz="2300" dirty="0"/>
              <a:t>; that </a:t>
            </a:r>
            <a:r>
              <a:rPr lang="en-US" sz="2300" dirty="0" smtClean="0"/>
              <a:t>workers </a:t>
            </a:r>
            <a:r>
              <a:rPr lang="en-US" sz="2300" dirty="0"/>
              <a:t>often </a:t>
            </a:r>
            <a:r>
              <a:rPr lang="en-US" sz="2300" dirty="0" smtClean="0"/>
              <a:t/>
            </a:r>
            <a:br>
              <a:rPr lang="en-US" sz="2300" dirty="0" smtClean="0"/>
            </a:br>
            <a:r>
              <a:rPr lang="en-US" sz="2300" dirty="0" smtClean="0"/>
              <a:t>brought </a:t>
            </a:r>
            <a:r>
              <a:rPr lang="en-US" sz="2300" dirty="0"/>
              <a:t>their own </a:t>
            </a:r>
            <a:r>
              <a:rPr lang="en-US" sz="2300" dirty="0" smtClean="0"/>
              <a:t>tools </a:t>
            </a:r>
            <a:r>
              <a:rPr lang="en-US" sz="2300" dirty="0"/>
              <a:t>into </a:t>
            </a:r>
            <a:r>
              <a:rPr lang="en-US" sz="2300" dirty="0" smtClean="0"/>
              <a:t/>
            </a:r>
            <a:br>
              <a:rPr lang="en-US" sz="2300" dirty="0" smtClean="0"/>
            </a:br>
            <a:r>
              <a:rPr lang="en-US" sz="2300" dirty="0" smtClean="0"/>
              <a:t>work </a:t>
            </a:r>
            <a:r>
              <a:rPr lang="en-US" sz="2300" dirty="0"/>
              <a:t>and made their </a:t>
            </a:r>
            <a:r>
              <a:rPr lang="en-US" sz="2300" dirty="0" smtClean="0"/>
              <a:t>own </a:t>
            </a:r>
            <a:br>
              <a:rPr lang="en-US" sz="2300" dirty="0" smtClean="0"/>
            </a:br>
            <a:r>
              <a:rPr lang="en-US" sz="2300" dirty="0" smtClean="0"/>
              <a:t>decisions </a:t>
            </a:r>
            <a:r>
              <a:rPr lang="en-US" sz="2300" dirty="0"/>
              <a:t>as to how a job </a:t>
            </a:r>
            <a:r>
              <a:rPr lang="en-US" sz="2300" dirty="0" smtClean="0"/>
              <a:t/>
            </a:r>
            <a:br>
              <a:rPr lang="en-US" sz="2300" dirty="0" smtClean="0"/>
            </a:br>
            <a:r>
              <a:rPr lang="en-US" sz="2300" dirty="0" smtClean="0"/>
              <a:t>should </a:t>
            </a:r>
            <a:r>
              <a:rPr lang="en-US" sz="2300" dirty="0"/>
              <a:t>be done</a:t>
            </a:r>
            <a:r>
              <a:rPr lang="en-US" sz="2300" dirty="0" smtClean="0"/>
              <a:t>.</a:t>
            </a:r>
            <a:endParaRPr lang="en-US" sz="2300" dirty="0"/>
          </a:p>
        </p:txBody>
      </p:sp>
      <p:sp>
        <p:nvSpPr>
          <p:cNvPr id="6" name="Title 1"/>
          <p:cNvSpPr>
            <a:spLocks noGrp="1"/>
          </p:cNvSpPr>
          <p:nvPr>
            <p:ph type="title"/>
          </p:nvPr>
        </p:nvSpPr>
        <p:spPr>
          <a:xfrm>
            <a:off x="35496" y="72008"/>
            <a:ext cx="7704856" cy="548680"/>
          </a:xfrm>
        </p:spPr>
        <p:txBody>
          <a:bodyPr>
            <a:noAutofit/>
          </a:bodyPr>
          <a:lstStyle/>
          <a:p>
            <a:r>
              <a:rPr lang="en-GB" sz="2900" dirty="0" smtClean="0"/>
              <a:t>19.2 –Theories </a:t>
            </a:r>
            <a:r>
              <a:rPr lang="en-GB" sz="2900" dirty="0"/>
              <a:t>– Taylor's </a:t>
            </a:r>
            <a:r>
              <a:rPr lang="en-GB" sz="2900" dirty="0" smtClean="0"/>
              <a:t>Scientific Management</a:t>
            </a:r>
            <a:endParaRPr lang="en-GB" sz="29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99</a:t>
            </a:r>
            <a:endParaRPr lang="en-GB" sz="1100" b="1" dirty="0">
              <a:latin typeface="Arial" panose="020B0604020202020204" pitchFamily="34" charset="0"/>
              <a:cs typeface="Arial" panose="020B0604020202020204" pitchFamily="34" charset="0"/>
            </a:endParaRPr>
          </a:p>
        </p:txBody>
      </p:sp>
      <p:pic>
        <p:nvPicPr>
          <p:cNvPr id="150530" name="Picture 2" descr="Image result for taylor's scientific management principl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912"/>
          <a:stretch/>
        </p:blipFill>
        <p:spPr bwMode="auto">
          <a:xfrm>
            <a:off x="4932040" y="4005064"/>
            <a:ext cx="3879892" cy="2618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349077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640960" cy="2677656"/>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400" dirty="0" smtClean="0"/>
              <a:t>Taylor </a:t>
            </a:r>
            <a:r>
              <a:rPr lang="en-US" sz="2400" dirty="0"/>
              <a:t>sought to improve industrial efficiency by studying each task carefully and training workers to carry them out according to scientific principles. He believed that workers left to their own devices would do as little as possible. He proposed a clear demarcation line between management and workers, which had not previously existed. Workers were to be rewarded by having pay linked to productivity.</a:t>
            </a:r>
          </a:p>
        </p:txBody>
      </p:sp>
      <p:sp>
        <p:nvSpPr>
          <p:cNvPr id="6" name="Title 1"/>
          <p:cNvSpPr>
            <a:spLocks noGrp="1"/>
          </p:cNvSpPr>
          <p:nvPr>
            <p:ph type="title"/>
          </p:nvPr>
        </p:nvSpPr>
        <p:spPr>
          <a:xfrm>
            <a:off x="35496" y="72008"/>
            <a:ext cx="7704856" cy="548680"/>
          </a:xfrm>
        </p:spPr>
        <p:txBody>
          <a:bodyPr>
            <a:noAutofit/>
          </a:bodyPr>
          <a:lstStyle/>
          <a:p>
            <a:r>
              <a:rPr lang="en-GB" sz="2900" dirty="0" smtClean="0"/>
              <a:t>19.2 –Theories </a:t>
            </a:r>
            <a:r>
              <a:rPr lang="en-GB" sz="2900" dirty="0"/>
              <a:t>– Taylor's </a:t>
            </a:r>
            <a:r>
              <a:rPr lang="en-GB" sz="2900" dirty="0" smtClean="0"/>
              <a:t>Scientific Management</a:t>
            </a:r>
            <a:endParaRPr lang="en-GB" sz="29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99</a:t>
            </a:r>
            <a:endParaRPr lang="en-GB" sz="1100" b="1" dirty="0">
              <a:latin typeface="Arial" panose="020B0604020202020204" pitchFamily="34" charset="0"/>
              <a:cs typeface="Arial" panose="020B0604020202020204" pitchFamily="34" charset="0"/>
            </a:endParaRPr>
          </a:p>
        </p:txBody>
      </p:sp>
      <p:pic>
        <p:nvPicPr>
          <p:cNvPr id="7" name="Picture 2" descr="Image result for taylor's scientific management principl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912"/>
          <a:stretch/>
        </p:blipFill>
        <p:spPr bwMode="auto">
          <a:xfrm>
            <a:off x="4932040" y="4005064"/>
            <a:ext cx="3879892" cy="261809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74855" y="4077072"/>
            <a:ext cx="4572000" cy="2554545"/>
          </a:xfrm>
          <a:prstGeom prst="rect">
            <a:avLst/>
          </a:prstGeom>
          <a:solidFill>
            <a:schemeClr val="accent6">
              <a:lumMod val="60000"/>
              <a:lumOff val="40000"/>
            </a:schemeClr>
          </a:solidFill>
          <a:ln w="47625">
            <a:solidFill>
              <a:srgbClr val="002060"/>
            </a:solidFill>
          </a:ln>
        </p:spPr>
        <p:txBody>
          <a:bodyPr>
            <a:spAutoFit/>
          </a:bodyPr>
          <a:lstStyle/>
          <a:p>
            <a:pPr indent="-190500" algn="just">
              <a:spcBef>
                <a:spcPts val="900"/>
              </a:spcBef>
              <a:spcAft>
                <a:spcPts val="0"/>
              </a:spcAft>
            </a:pPr>
            <a:r>
              <a:rPr lang="en-US" sz="2000" b="1" dirty="0">
                <a:solidFill>
                  <a:srgbClr val="000000"/>
                </a:solidFill>
                <a:latin typeface="Arial" panose="020B0604020202020204" pitchFamily="34" charset="0"/>
                <a:ea typeface="Segoe UI" panose="020B0502040204020203" pitchFamily="34" charset="0"/>
                <a:cs typeface="Arial" panose="020B0604020202020204" pitchFamily="34" charset="0"/>
              </a:rPr>
              <a:t>Scientific management </a:t>
            </a:r>
            <a:r>
              <a:rPr lang="en-US" sz="2000" dirty="0">
                <a:latin typeface="Arial" panose="020B0604020202020204" pitchFamily="34" charset="0"/>
                <a:ea typeface="Segoe UI" panose="020B0502040204020203" pitchFamily="34" charset="0"/>
                <a:cs typeface="Arial" panose="020B0604020202020204" pitchFamily="34" charset="0"/>
              </a:rPr>
              <a:t>as set out by F.W. Taylor called for work-study analysis of each job, to determine the most efficient ways of producing. He based his organisation of the work place on the scientific data and created an incentive by linking pay to the level of output.</a:t>
            </a:r>
            <a:endParaRPr lang="en-GB" sz="2000" dirty="0">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2798594688"/>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640960" cy="5509200"/>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200" dirty="0"/>
              <a:t>Taylor's ideas were forerunners of what in the mid-20th century came to be known as time and motion: each worker was observed and each element of work was </a:t>
            </a:r>
            <a:r>
              <a:rPr lang="en-US" sz="2200" dirty="0" smtClean="0"/>
              <a:t>timed.</a:t>
            </a:r>
          </a:p>
          <a:p>
            <a:pPr marL="360363" indent="-360363">
              <a:buClr>
                <a:schemeClr val="accent6">
                  <a:lumMod val="50000"/>
                </a:schemeClr>
              </a:buClr>
              <a:buFont typeface="Wingdings 3" panose="05040102010807070707" pitchFamily="18" charset="2"/>
              <a:buChar char=""/>
            </a:pPr>
            <a:r>
              <a:rPr lang="en-US" sz="2200" dirty="0" smtClean="0"/>
              <a:t>His </a:t>
            </a:r>
            <a:r>
              <a:rPr lang="en-US" sz="2200" dirty="0"/>
              <a:t>methods were hugely successful but much </a:t>
            </a:r>
            <a:r>
              <a:rPr lang="en-US" sz="2200" dirty="0" err="1"/>
              <a:t>criticised</a:t>
            </a:r>
            <a:r>
              <a:rPr lang="en-US" sz="2200" dirty="0"/>
              <a:t> in some quarters; some people felt that workers were being treated like </a:t>
            </a:r>
            <a:r>
              <a:rPr lang="en-US" sz="2200" dirty="0" err="1" smtClean="0"/>
              <a:t>machines.His</a:t>
            </a:r>
            <a:r>
              <a:rPr lang="en-US" sz="2200" dirty="0" smtClean="0"/>
              <a:t> </a:t>
            </a:r>
            <a:r>
              <a:rPr lang="en-US" sz="2200" dirty="0"/>
              <a:t>way of working didn't allow for differences in human performance. This, according to critics, </a:t>
            </a:r>
            <a:r>
              <a:rPr lang="en-US" sz="2200" dirty="0" err="1"/>
              <a:t>dehumanised</a:t>
            </a:r>
            <a:r>
              <a:rPr lang="en-US" sz="2200" dirty="0"/>
              <a:t> the person carrying out the job.</a:t>
            </a:r>
          </a:p>
          <a:p>
            <a:pPr marL="360363" indent="-360363">
              <a:buClr>
                <a:schemeClr val="accent6">
                  <a:lumMod val="50000"/>
                </a:schemeClr>
              </a:buClr>
              <a:buFont typeface="Wingdings 3" panose="05040102010807070707" pitchFamily="18" charset="2"/>
              <a:buChar char=""/>
            </a:pPr>
            <a:r>
              <a:rPr lang="en-US" sz="2200" dirty="0"/>
              <a:t>Many of Taylor's ideas were followed slavishly and successfully for three-quarters of a century. His initial observations were carried out at the Bethlehem Steel works in the </a:t>
            </a:r>
            <a:r>
              <a:rPr lang="en-US" sz="2200" dirty="0" smtClean="0"/>
              <a:t>USA.</a:t>
            </a:r>
          </a:p>
          <a:p>
            <a:pPr marL="360363" indent="-360363">
              <a:buClr>
                <a:schemeClr val="accent6">
                  <a:lumMod val="50000"/>
                </a:schemeClr>
              </a:buClr>
              <a:buFont typeface="Wingdings 3" panose="05040102010807070707" pitchFamily="18" charset="2"/>
              <a:buChar char=""/>
            </a:pPr>
            <a:r>
              <a:rPr lang="en-US" sz="2200" dirty="0" smtClean="0"/>
              <a:t>His </a:t>
            </a:r>
            <a:r>
              <a:rPr lang="en-US" sz="2200" dirty="0"/>
              <a:t>methods were responsible for raising pig-iron production by almost </a:t>
            </a:r>
            <a:r>
              <a:rPr lang="en-US" sz="2200" dirty="0" smtClean="0"/>
              <a:t>400% </a:t>
            </a:r>
            <a:r>
              <a:rPr lang="en-US" sz="2200" dirty="0"/>
              <a:t>per day, yet his approach of 'one best way' to do the job was not popular among employees, despite their benefiting from higher pay if they did well. Many factory owners were critical and did not use his methods.</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19.2 – Taylor – Successful but Controversial</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99</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8961306"/>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640960" cy="2123658"/>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200" dirty="0"/>
              <a:t>The American singer Billy Joel, writing in the 1980s in a song called Allentown, included the lines 'our graduations hang on the wall, they never really helped us at all, they never told us what was real, iron and coke, chromium steel'. And so it was in the USA, at least until the </a:t>
            </a:r>
            <a:r>
              <a:rPr lang="en-US" sz="2200" dirty="0" smtClean="0"/>
              <a:t>steel </a:t>
            </a:r>
            <a:r>
              <a:rPr lang="en-US" sz="2200" dirty="0"/>
              <a:t>works closed down. Taylor gave them 75 good years.</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19.2 – Taylor – Successful but Controversial</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100</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74854" y="3573016"/>
            <a:ext cx="8617625" cy="3023905"/>
          </a:xfrm>
          <a:prstGeom prst="rect">
            <a:avLst/>
          </a:prstGeom>
          <a:solidFill>
            <a:schemeClr val="accent6">
              <a:lumMod val="60000"/>
              <a:lumOff val="40000"/>
            </a:schemeClr>
          </a:solidFill>
          <a:ln w="47625">
            <a:solidFill>
              <a:srgbClr val="002060"/>
            </a:solidFill>
          </a:ln>
        </p:spPr>
        <p:txBody>
          <a:bodyPr wrap="square">
            <a:spAutoFit/>
          </a:bodyPr>
          <a:lstStyle/>
          <a:p>
            <a:pPr indent="-190500" algn="just">
              <a:spcBef>
                <a:spcPts val="900"/>
              </a:spcBef>
              <a:spcAft>
                <a:spcPts val="0"/>
              </a:spcAft>
            </a:pPr>
            <a:r>
              <a:rPr lang="en-US" sz="2100" b="1" dirty="0">
                <a:solidFill>
                  <a:srgbClr val="000000"/>
                </a:solidFill>
                <a:latin typeface="Arial" panose="020B0604020202020204" pitchFamily="34" charset="0"/>
                <a:ea typeface="Segoe UI" panose="020B0502040204020203" pitchFamily="34" charset="0"/>
                <a:cs typeface="Arial" panose="020B0604020202020204" pitchFamily="34" charset="0"/>
              </a:rPr>
              <a:t>Show what you know</a:t>
            </a:r>
          </a:p>
          <a:p>
            <a:pPr marL="355600" indent="-355600" algn="just">
              <a:spcBef>
                <a:spcPts val="900"/>
              </a:spcBef>
              <a:spcAft>
                <a:spcPts val="0"/>
              </a:spcAft>
              <a:buFont typeface="+mj-lt"/>
              <a:buAutoNum type="arabicPeriod"/>
            </a:pPr>
            <a:r>
              <a:rPr lang="en-US" sz="2100" dirty="0" smtClean="0">
                <a:solidFill>
                  <a:srgbClr val="000000"/>
                </a:solidFill>
                <a:latin typeface="Arial" panose="020B0604020202020204" pitchFamily="34" charset="0"/>
                <a:ea typeface="Segoe UI" panose="020B0502040204020203" pitchFamily="34" charset="0"/>
                <a:cs typeface="Arial" panose="020B0604020202020204" pitchFamily="34" charset="0"/>
              </a:rPr>
              <a:t>Outline </a:t>
            </a:r>
            <a:r>
              <a:rPr lang="en-US" sz="2100" dirty="0">
                <a:solidFill>
                  <a:srgbClr val="000000"/>
                </a:solidFill>
                <a:latin typeface="Arial" panose="020B0604020202020204" pitchFamily="34" charset="0"/>
                <a:ea typeface="Segoe UI" panose="020B0502040204020203" pitchFamily="34" charset="0"/>
                <a:cs typeface="Arial" panose="020B0604020202020204" pitchFamily="34" charset="0"/>
              </a:rPr>
              <a:t>the advantages and disadvantages to using Maslow's Hierarchy of Needs as a means of motivating a workforce.</a:t>
            </a:r>
          </a:p>
          <a:p>
            <a:pPr marL="355600" indent="-355600" algn="just">
              <a:spcBef>
                <a:spcPts val="900"/>
              </a:spcBef>
              <a:spcAft>
                <a:spcPts val="0"/>
              </a:spcAft>
              <a:buFont typeface="+mj-lt"/>
              <a:buAutoNum type="arabicPeriod"/>
            </a:pPr>
            <a:r>
              <a:rPr lang="en-US" sz="2100" dirty="0" smtClean="0">
                <a:solidFill>
                  <a:srgbClr val="000000"/>
                </a:solidFill>
                <a:latin typeface="Arial" panose="020B0604020202020204" pitchFamily="34" charset="0"/>
                <a:ea typeface="Segoe UI" panose="020B0502040204020203" pitchFamily="34" charset="0"/>
                <a:cs typeface="Arial" panose="020B0604020202020204" pitchFamily="34" charset="0"/>
              </a:rPr>
              <a:t>F.W</a:t>
            </a:r>
            <a:r>
              <a:rPr lang="en-US" sz="2100" dirty="0">
                <a:solidFill>
                  <a:srgbClr val="000000"/>
                </a:solidFill>
                <a:latin typeface="Arial" panose="020B0604020202020204" pitchFamily="34" charset="0"/>
                <a:ea typeface="Segoe UI" panose="020B0502040204020203" pitchFamily="34" charset="0"/>
                <a:cs typeface="Arial" panose="020B0604020202020204" pitchFamily="34" charset="0"/>
              </a:rPr>
              <a:t>. Taylor believed that the main motivational force in the workplace was the financial reward for being productive. What benefits does this bring to (a) the employer and (b) the employee?</a:t>
            </a:r>
          </a:p>
          <a:p>
            <a:pPr marL="355600" indent="-355600" algn="just">
              <a:spcBef>
                <a:spcPts val="900"/>
              </a:spcBef>
              <a:spcAft>
                <a:spcPts val="0"/>
              </a:spcAft>
              <a:buFont typeface="+mj-lt"/>
              <a:buAutoNum type="arabicPeriod"/>
            </a:pPr>
            <a:r>
              <a:rPr lang="en-US" sz="2100" dirty="0" smtClean="0">
                <a:solidFill>
                  <a:srgbClr val="000000"/>
                </a:solidFill>
                <a:latin typeface="Arial" panose="020B0604020202020204" pitchFamily="34" charset="0"/>
                <a:ea typeface="Segoe UI" panose="020B0502040204020203" pitchFamily="34" charset="0"/>
                <a:cs typeface="Arial" panose="020B0604020202020204" pitchFamily="34" charset="0"/>
              </a:rPr>
              <a:t>In </a:t>
            </a:r>
            <a:r>
              <a:rPr lang="en-US" sz="2100" dirty="0">
                <a:solidFill>
                  <a:srgbClr val="000000"/>
                </a:solidFill>
                <a:latin typeface="Arial" panose="020B0604020202020204" pitchFamily="34" charset="0"/>
                <a:ea typeface="Segoe UI" panose="020B0502040204020203" pitchFamily="34" charset="0"/>
                <a:cs typeface="Arial" panose="020B0604020202020204" pitchFamily="34" charset="0"/>
              </a:rPr>
              <a:t>your opinion is Taylor's Scientific Management approach to work and motivation the right one? Explain.</a:t>
            </a:r>
          </a:p>
        </p:txBody>
      </p:sp>
      <p:pic>
        <p:nvPicPr>
          <p:cNvPr id="3" name="19.2 - Allentow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38864" y="2819400"/>
            <a:ext cx="609600" cy="609600"/>
          </a:xfrm>
          <a:prstGeom prst="rect">
            <a:avLst/>
          </a:prstGeom>
        </p:spPr>
      </p:pic>
      <p:sp>
        <p:nvSpPr>
          <p:cNvPr id="4" name="Rounded Rectangle 3">
            <a:hlinkClick r:id="rId6"/>
          </p:cNvPr>
          <p:cNvSpPr/>
          <p:nvPr/>
        </p:nvSpPr>
        <p:spPr>
          <a:xfrm>
            <a:off x="6444208" y="2961526"/>
            <a:ext cx="1440160" cy="395466"/>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latin typeface="Arial" panose="020B0604020202020204" pitchFamily="34" charset="0"/>
                <a:cs typeface="Arial" panose="020B0604020202020204" pitchFamily="34" charset="0"/>
              </a:rPr>
              <a:t>Click Here</a:t>
            </a:r>
            <a:endParaRPr lang="en-GB"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922547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5097"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640960" cy="5735416"/>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1920" dirty="0"/>
              <a:t>Frederick Herzberg, a psychologist, began studying motivation shortly after the end of World War II. From observations he made after studying a group of professional engineers and accountants he developed the two-factor Motivation-Hygiene Theory of job satisfaction. Herzberg's findings led him to believe that the following Motivation Factors gave people job satisfaction:</a:t>
            </a:r>
          </a:p>
          <a:p>
            <a:pPr marL="896938" indent="-360363">
              <a:buClr>
                <a:schemeClr val="accent6">
                  <a:lumMod val="50000"/>
                </a:schemeClr>
              </a:buClr>
              <a:buFont typeface="Arial" panose="020B0604020202020204" pitchFamily="34" charset="0"/>
              <a:buChar char="•"/>
              <a:tabLst>
                <a:tab pos="1168400" algn="l"/>
                <a:tab pos="3505200" algn="l"/>
                <a:tab pos="3759200" algn="l"/>
                <a:tab pos="5656263" algn="l"/>
                <a:tab pos="5926138" algn="l"/>
              </a:tabLst>
            </a:pPr>
            <a:r>
              <a:rPr lang="en-US" sz="1920" dirty="0" smtClean="0"/>
              <a:t>Achievement	•</a:t>
            </a:r>
            <a:r>
              <a:rPr lang="en-US" sz="1920" dirty="0"/>
              <a:t>	</a:t>
            </a:r>
            <a:r>
              <a:rPr lang="en-US" sz="1920" dirty="0" smtClean="0"/>
              <a:t>Recognition	•</a:t>
            </a:r>
            <a:r>
              <a:rPr lang="en-US" sz="1920" dirty="0"/>
              <a:t>	Work itself</a:t>
            </a:r>
          </a:p>
          <a:p>
            <a:pPr marL="896938" indent="-360363">
              <a:buClr>
                <a:schemeClr val="accent6">
                  <a:lumMod val="50000"/>
                </a:schemeClr>
              </a:buClr>
              <a:buFont typeface="Arial" panose="020B0604020202020204" pitchFamily="34" charset="0"/>
              <a:buChar char="•"/>
              <a:tabLst>
                <a:tab pos="1168400" algn="l"/>
                <a:tab pos="3505200" algn="l"/>
                <a:tab pos="3759200" algn="l"/>
                <a:tab pos="5656263" algn="l"/>
                <a:tab pos="5926138" algn="l"/>
              </a:tabLst>
            </a:pPr>
            <a:r>
              <a:rPr lang="en-US" sz="1920" dirty="0" smtClean="0"/>
              <a:t>Responsibility	•</a:t>
            </a:r>
            <a:r>
              <a:rPr lang="en-US" sz="1920" dirty="0"/>
              <a:t>	</a:t>
            </a:r>
            <a:r>
              <a:rPr lang="en-US" sz="1920" dirty="0" smtClean="0"/>
              <a:t>Promotion	•</a:t>
            </a:r>
            <a:r>
              <a:rPr lang="en-US" sz="1920" dirty="0"/>
              <a:t>	</a:t>
            </a:r>
            <a:r>
              <a:rPr lang="en-US" sz="1920" dirty="0" smtClean="0"/>
              <a:t>Growth</a:t>
            </a:r>
          </a:p>
          <a:p>
            <a:pPr marL="360363" indent="-360363">
              <a:buClr>
                <a:schemeClr val="accent6">
                  <a:lumMod val="50000"/>
                </a:schemeClr>
              </a:buClr>
              <a:buFont typeface="Wingdings 3" panose="05040102010807070707" pitchFamily="18" charset="2"/>
              <a:buChar char=""/>
            </a:pPr>
            <a:r>
              <a:rPr lang="en-US" sz="1920" dirty="0"/>
              <a:t>Herzberg argued that workers would be more productive if these factors were in place. But equally important were the Hygiene Factors, which needed to be in place to prevent workers from becoming dissatisfied. The Hygiene factors were not Motivators, but they did matter.</a:t>
            </a:r>
          </a:p>
          <a:p>
            <a:pPr marL="896938" indent="-360363">
              <a:buClr>
                <a:schemeClr val="accent6">
                  <a:lumMod val="50000"/>
                </a:schemeClr>
              </a:buClr>
              <a:buFont typeface="Arial" panose="020B0604020202020204" pitchFamily="34" charset="0"/>
              <a:buChar char="•"/>
              <a:tabLst>
                <a:tab pos="896938" algn="l"/>
                <a:tab pos="4843463" algn="l"/>
                <a:tab pos="5199063" algn="l"/>
              </a:tabLst>
            </a:pPr>
            <a:r>
              <a:rPr lang="en-US" sz="1920" dirty="0" smtClean="0"/>
              <a:t>Company </a:t>
            </a:r>
            <a:r>
              <a:rPr lang="en-US" sz="1920" dirty="0"/>
              <a:t>policy and </a:t>
            </a:r>
            <a:r>
              <a:rPr lang="en-US" sz="1920" dirty="0" smtClean="0"/>
              <a:t>administration	•</a:t>
            </a:r>
            <a:r>
              <a:rPr lang="en-US" sz="1920" dirty="0"/>
              <a:t>	Supervision</a:t>
            </a:r>
          </a:p>
          <a:p>
            <a:pPr marL="896938" indent="-360363">
              <a:buClr>
                <a:schemeClr val="accent6">
                  <a:lumMod val="50000"/>
                </a:schemeClr>
              </a:buClr>
              <a:buFont typeface="Arial" panose="020B0604020202020204" pitchFamily="34" charset="0"/>
              <a:buChar char="•"/>
              <a:tabLst>
                <a:tab pos="896938" algn="l"/>
                <a:tab pos="4843463" algn="l"/>
                <a:tab pos="5199063" algn="l"/>
              </a:tabLst>
            </a:pPr>
            <a:r>
              <a:rPr lang="en-US" sz="1920" dirty="0" smtClean="0"/>
              <a:t>Working conditions	•</a:t>
            </a:r>
            <a:r>
              <a:rPr lang="en-US" sz="1920" dirty="0"/>
              <a:t>	Pay and benefits</a:t>
            </a:r>
          </a:p>
          <a:p>
            <a:pPr marL="896938" indent="-360363">
              <a:buClr>
                <a:schemeClr val="accent6">
                  <a:lumMod val="50000"/>
                </a:schemeClr>
              </a:buClr>
              <a:buFont typeface="Arial" panose="020B0604020202020204" pitchFamily="34" charset="0"/>
              <a:buChar char="•"/>
              <a:tabLst>
                <a:tab pos="896938" algn="l"/>
                <a:tab pos="4843463" algn="l"/>
                <a:tab pos="5199063" algn="l"/>
              </a:tabLst>
            </a:pPr>
            <a:r>
              <a:rPr lang="en-US" sz="1920" dirty="0" smtClean="0"/>
              <a:t>Relationships </a:t>
            </a:r>
            <a:r>
              <a:rPr lang="en-US" sz="1920" dirty="0"/>
              <a:t>with </a:t>
            </a:r>
            <a:r>
              <a:rPr lang="en-US" sz="1920" dirty="0" smtClean="0"/>
              <a:t>co-workers	•</a:t>
            </a:r>
            <a:r>
              <a:rPr lang="en-US" sz="1920" dirty="0"/>
              <a:t>	Personal life</a:t>
            </a:r>
          </a:p>
          <a:p>
            <a:pPr marL="896938" indent="-360363">
              <a:buClr>
                <a:schemeClr val="accent6">
                  <a:lumMod val="50000"/>
                </a:schemeClr>
              </a:buClr>
              <a:buFont typeface="Arial" panose="020B0604020202020204" pitchFamily="34" charset="0"/>
              <a:buChar char="•"/>
              <a:tabLst>
                <a:tab pos="896938" algn="l"/>
                <a:tab pos="4843463" algn="l"/>
                <a:tab pos="5199063" algn="l"/>
              </a:tabLst>
            </a:pPr>
            <a:r>
              <a:rPr lang="en-US" sz="1920" dirty="0" smtClean="0"/>
              <a:t>Status	•</a:t>
            </a:r>
            <a:r>
              <a:rPr lang="en-US" sz="1920" dirty="0"/>
              <a:t>	Job security</a:t>
            </a:r>
          </a:p>
          <a:p>
            <a:pPr marL="360363" indent="-360363">
              <a:buClr>
                <a:schemeClr val="accent6">
                  <a:lumMod val="50000"/>
                </a:schemeClr>
              </a:buClr>
              <a:buFont typeface="Wingdings 3" panose="05040102010807070707" pitchFamily="18" charset="2"/>
              <a:buChar char=""/>
            </a:pPr>
            <a:r>
              <a:rPr lang="en-US" sz="1920" dirty="0"/>
              <a:t>It is important to highlight that according to Herzberg, an improvement in hygiene factors is not likely to motivate an individual but if they are not met or if there is some deterioration in them, there will be a fall in productivity.</a:t>
            </a:r>
          </a:p>
        </p:txBody>
      </p:sp>
      <p:sp>
        <p:nvSpPr>
          <p:cNvPr id="6" name="Title 1"/>
          <p:cNvSpPr>
            <a:spLocks noGrp="1"/>
          </p:cNvSpPr>
          <p:nvPr>
            <p:ph type="title"/>
          </p:nvPr>
        </p:nvSpPr>
        <p:spPr>
          <a:xfrm>
            <a:off x="35496" y="72008"/>
            <a:ext cx="7704856" cy="548680"/>
          </a:xfrm>
        </p:spPr>
        <p:txBody>
          <a:bodyPr>
            <a:noAutofit/>
          </a:bodyPr>
          <a:lstStyle/>
          <a:p>
            <a:r>
              <a:rPr lang="en-GB" sz="3700" dirty="0" smtClean="0"/>
              <a:t>19.3 – Motivation Theories - Herzberg</a:t>
            </a:r>
            <a:endParaRPr lang="en-GB" sz="37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100</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434384"/>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700" dirty="0" smtClean="0"/>
              <a:t>19.3 – Motivation Theories - Herzberg</a:t>
            </a:r>
            <a:endParaRPr lang="en-GB" sz="37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100</a:t>
            </a:r>
            <a:endParaRPr lang="en-GB" sz="1100" b="1" dirty="0">
              <a:latin typeface="Arial" panose="020B0604020202020204" pitchFamily="34" charset="0"/>
              <a:cs typeface="Arial" panose="020B0604020202020204" pitchFamily="34" charset="0"/>
            </a:endParaRPr>
          </a:p>
        </p:txBody>
      </p:sp>
      <p:pic>
        <p:nvPicPr>
          <p:cNvPr id="153602" name="Picture 2" descr="Image result for herzberg hygiene facto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9008" y="1104441"/>
            <a:ext cx="7369416" cy="419676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74854" y="5407476"/>
            <a:ext cx="8617625" cy="1261884"/>
          </a:xfrm>
          <a:prstGeom prst="rect">
            <a:avLst/>
          </a:prstGeom>
          <a:solidFill>
            <a:schemeClr val="accent6">
              <a:lumMod val="60000"/>
              <a:lumOff val="40000"/>
            </a:schemeClr>
          </a:solidFill>
          <a:ln w="47625">
            <a:solidFill>
              <a:srgbClr val="002060"/>
            </a:solidFill>
          </a:ln>
        </p:spPr>
        <p:txBody>
          <a:bodyPr wrap="square">
            <a:spAutoFit/>
          </a:bodyPr>
          <a:lstStyle/>
          <a:p>
            <a:pPr algn="just">
              <a:spcBef>
                <a:spcPts val="900"/>
              </a:spcBef>
              <a:spcAft>
                <a:spcPts val="0"/>
              </a:spcAft>
            </a:pPr>
            <a:r>
              <a:rPr lang="en-US" sz="1900" b="1" dirty="0">
                <a:solidFill>
                  <a:srgbClr val="000000"/>
                </a:solidFill>
                <a:latin typeface="Arial" panose="020B0604020202020204" pitchFamily="34" charset="0"/>
                <a:ea typeface="Segoe UI" panose="020B0502040204020203" pitchFamily="34" charset="0"/>
                <a:cs typeface="Arial" panose="020B0604020202020204" pitchFamily="34" charset="0"/>
              </a:rPr>
              <a:t>Herzberg</a:t>
            </a:r>
            <a:r>
              <a:rPr lang="en-US" sz="1900" dirty="0">
                <a:solidFill>
                  <a:srgbClr val="000000"/>
                </a:solidFill>
                <a:latin typeface="Arial" panose="020B0604020202020204" pitchFamily="34" charset="0"/>
                <a:ea typeface="Segoe UI" panose="020B0502040204020203" pitchFamily="34" charset="0"/>
                <a:cs typeface="Arial" panose="020B0604020202020204" pitchFamily="34" charset="0"/>
              </a:rPr>
              <a:t> identified and distinguished between the Hygiene and Motivation needs of employees. He showed how hygiene needs would avoid dissatisfaction while motivation needs would actually contribute to job satisfaction.</a:t>
            </a:r>
          </a:p>
        </p:txBody>
      </p:sp>
    </p:spTree>
    <p:extLst>
      <p:ext uri="{BB962C8B-B14F-4D97-AF65-F5344CB8AC3E}">
        <p14:creationId xmlns:p14="http://schemas.microsoft.com/office/powerpoint/2010/main" val="2289359230"/>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625036" cy="5509200"/>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200" dirty="0"/>
              <a:t>Herzberg's theory aligns </a:t>
            </a:r>
            <a:r>
              <a:rPr lang="en-US" sz="2200" dirty="0" smtClean="0"/>
              <a:t/>
            </a:r>
            <a:br>
              <a:rPr lang="en-US" sz="2200" dirty="0" smtClean="0"/>
            </a:br>
            <a:r>
              <a:rPr lang="en-US" sz="2200" dirty="0" smtClean="0"/>
              <a:t>more </a:t>
            </a:r>
            <a:r>
              <a:rPr lang="en-US" sz="2200" dirty="0"/>
              <a:t>closely with </a:t>
            </a:r>
            <a:r>
              <a:rPr lang="en-US" sz="2200" dirty="0" smtClean="0"/>
              <a:t>Maslow </a:t>
            </a:r>
            <a:br>
              <a:rPr lang="en-US" sz="2200" dirty="0" smtClean="0"/>
            </a:br>
            <a:r>
              <a:rPr lang="en-US" sz="2200" dirty="0" smtClean="0"/>
              <a:t>than </a:t>
            </a:r>
            <a:r>
              <a:rPr lang="en-US" sz="2200" dirty="0"/>
              <a:t>with Taylor. </a:t>
            </a:r>
            <a:r>
              <a:rPr lang="en-US" sz="2200" dirty="0" smtClean="0"/>
              <a:t>Improving </a:t>
            </a:r>
            <a:br>
              <a:rPr lang="en-US" sz="2200" dirty="0" smtClean="0"/>
            </a:br>
            <a:r>
              <a:rPr lang="en-US" sz="2200" dirty="0" smtClean="0"/>
              <a:t>pay </a:t>
            </a:r>
            <a:r>
              <a:rPr lang="en-US" sz="2200" dirty="0"/>
              <a:t>and </a:t>
            </a:r>
            <a:r>
              <a:rPr lang="en-US" sz="2200" dirty="0" smtClean="0"/>
              <a:t>conditions </a:t>
            </a:r>
            <a:r>
              <a:rPr lang="en-US" sz="2200" dirty="0"/>
              <a:t>should </a:t>
            </a:r>
            <a:r>
              <a:rPr lang="en-US" sz="2200" dirty="0" smtClean="0"/>
              <a:t/>
            </a:r>
            <a:br>
              <a:rPr lang="en-US" sz="2200" dirty="0" smtClean="0"/>
            </a:br>
            <a:r>
              <a:rPr lang="en-US" sz="2200" dirty="0" smtClean="0"/>
              <a:t>remove </a:t>
            </a:r>
            <a:r>
              <a:rPr lang="en-US" sz="2200" dirty="0"/>
              <a:t>some </a:t>
            </a:r>
            <a:r>
              <a:rPr lang="en-US" sz="2200" dirty="0" smtClean="0"/>
              <a:t/>
            </a:r>
            <a:br>
              <a:rPr lang="en-US" sz="2200" dirty="0" smtClean="0"/>
            </a:br>
            <a:r>
              <a:rPr lang="en-US" sz="2200" dirty="0" smtClean="0"/>
              <a:t>dissatisfaction </a:t>
            </a:r>
            <a:r>
              <a:rPr lang="en-US" sz="2200" dirty="0"/>
              <a:t>but will </a:t>
            </a:r>
            <a:r>
              <a:rPr lang="en-US" sz="2200" dirty="0" smtClean="0"/>
              <a:t>that </a:t>
            </a:r>
            <a:br>
              <a:rPr lang="en-US" sz="2200" dirty="0" smtClean="0"/>
            </a:br>
            <a:r>
              <a:rPr lang="en-US" sz="2200" dirty="0" smtClean="0"/>
              <a:t>be </a:t>
            </a:r>
            <a:r>
              <a:rPr lang="en-US" sz="2200" dirty="0"/>
              <a:t>enough? If in a year's </a:t>
            </a:r>
            <a:r>
              <a:rPr lang="en-US" sz="2200" dirty="0" smtClean="0"/>
              <a:t/>
            </a:r>
            <a:br>
              <a:rPr lang="en-US" sz="2200" dirty="0" smtClean="0"/>
            </a:br>
            <a:r>
              <a:rPr lang="en-US" sz="2200" dirty="0" smtClean="0"/>
              <a:t>time</a:t>
            </a:r>
            <a:r>
              <a:rPr lang="en-US" sz="2200" dirty="0"/>
              <a:t>, for instance, a higher </a:t>
            </a:r>
            <a:r>
              <a:rPr lang="en-US" sz="2200" dirty="0" smtClean="0"/>
              <a:t/>
            </a:r>
            <a:br>
              <a:rPr lang="en-US" sz="2200" dirty="0" smtClean="0"/>
            </a:br>
            <a:r>
              <a:rPr lang="en-US" sz="2200" dirty="0" smtClean="0"/>
              <a:t>pay </a:t>
            </a:r>
            <a:r>
              <a:rPr lang="en-US" sz="2200" dirty="0"/>
              <a:t>claim is made and </a:t>
            </a:r>
            <a:r>
              <a:rPr lang="en-US" sz="2200" dirty="0" smtClean="0"/>
              <a:t/>
            </a:r>
            <a:br>
              <a:rPr lang="en-US" sz="2200" dirty="0" smtClean="0"/>
            </a:br>
            <a:r>
              <a:rPr lang="en-US" sz="2200" dirty="0" smtClean="0"/>
              <a:t>refused </a:t>
            </a:r>
            <a:r>
              <a:rPr lang="en-US" sz="2200" dirty="0"/>
              <a:t>then presumably </a:t>
            </a:r>
            <a:r>
              <a:rPr lang="en-US" sz="2200" dirty="0" smtClean="0"/>
              <a:t/>
            </a:r>
            <a:br>
              <a:rPr lang="en-US" sz="2200" dirty="0" smtClean="0"/>
            </a:br>
            <a:r>
              <a:rPr lang="en-US" sz="2200" dirty="0" smtClean="0"/>
              <a:t>the </a:t>
            </a:r>
            <a:r>
              <a:rPr lang="en-US" sz="2200" dirty="0"/>
              <a:t>dissatisfaction returns. </a:t>
            </a:r>
            <a:endParaRPr lang="en-US" sz="2200" dirty="0" smtClean="0"/>
          </a:p>
          <a:p>
            <a:pPr marL="360363" indent="-360363">
              <a:buClr>
                <a:schemeClr val="accent6">
                  <a:lumMod val="50000"/>
                </a:schemeClr>
              </a:buClr>
              <a:buFont typeface="Wingdings 3" panose="05040102010807070707" pitchFamily="18" charset="2"/>
              <a:buChar char=""/>
            </a:pPr>
            <a:r>
              <a:rPr lang="en-US" sz="2200" dirty="0" smtClean="0"/>
              <a:t>Herzberg's </a:t>
            </a:r>
            <a:r>
              <a:rPr lang="en-US" sz="2200" dirty="0"/>
              <a:t>study was on a small group of workers with specific skills. Follow up studies on different groups of workers have failed to replicate Herzberg's findings. What has stood the test of time is the link between Herzberg's work and that of empowerment which is covered in Chapter 20.</a:t>
            </a:r>
          </a:p>
        </p:txBody>
      </p:sp>
      <p:sp>
        <p:nvSpPr>
          <p:cNvPr id="6" name="Title 1"/>
          <p:cNvSpPr>
            <a:spLocks noGrp="1"/>
          </p:cNvSpPr>
          <p:nvPr>
            <p:ph type="title"/>
          </p:nvPr>
        </p:nvSpPr>
        <p:spPr>
          <a:xfrm>
            <a:off x="35496" y="72008"/>
            <a:ext cx="7704856" cy="548680"/>
          </a:xfrm>
        </p:spPr>
        <p:txBody>
          <a:bodyPr>
            <a:noAutofit/>
          </a:bodyPr>
          <a:lstStyle/>
          <a:p>
            <a:r>
              <a:rPr lang="en-GB" sz="3700" dirty="0" smtClean="0"/>
              <a:t>19.3 – Motivation Theories - Herzberg</a:t>
            </a:r>
            <a:endParaRPr lang="en-GB" sz="37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101</a:t>
            </a:r>
            <a:endParaRPr lang="en-GB" sz="1100" b="1" dirty="0">
              <a:latin typeface="Arial" panose="020B0604020202020204" pitchFamily="34" charset="0"/>
              <a:cs typeface="Arial" panose="020B0604020202020204" pitchFamily="34" charset="0"/>
            </a:endParaRPr>
          </a:p>
        </p:txBody>
      </p:sp>
      <p:pic>
        <p:nvPicPr>
          <p:cNvPr id="157700" name="Picture 4" descr="Image result for herzberg dissatisfaction frequency chart">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1073308"/>
            <a:ext cx="4736604" cy="3471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878842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700" dirty="0" smtClean="0"/>
              <a:t>19.3 – Motivation Theories - Herzberg</a:t>
            </a:r>
            <a:endParaRPr lang="en-GB" sz="37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101</a:t>
            </a:r>
            <a:endParaRPr lang="en-GB" sz="1100" b="1" dirty="0">
              <a:latin typeface="Arial" panose="020B0604020202020204" pitchFamily="34" charset="0"/>
              <a:cs typeface="Arial" panose="020B0604020202020204" pitchFamily="34" charset="0"/>
            </a:endParaRPr>
          </a:p>
        </p:txBody>
      </p:sp>
      <p:pic>
        <p:nvPicPr>
          <p:cNvPr id="7" name="Picture 4" descr="Image result for herzberg dissatisfaction frequency chart"/>
          <p:cNvPicPr>
            <a:picLocks noChangeAspect="1" noChangeArrowheads="1"/>
          </p:cNvPicPr>
          <p:nvPr/>
        </p:nvPicPr>
        <p:blipFill rotWithShape="1">
          <a:blip r:embed="rId3">
            <a:extLst>
              <a:ext uri="{28A0092B-C50C-407E-A947-70E740481C1C}">
                <a14:useLocalDpi xmlns:a14="http://schemas.microsoft.com/office/drawing/2010/main" val="0"/>
              </a:ext>
            </a:extLst>
          </a:blip>
          <a:srcRect b="4020"/>
          <a:stretch/>
        </p:blipFill>
        <p:spPr bwMode="auto">
          <a:xfrm>
            <a:off x="611560" y="1073309"/>
            <a:ext cx="8264996" cy="5308020"/>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p:cNvCxnSpPr/>
          <p:nvPr/>
        </p:nvCxnSpPr>
        <p:spPr>
          <a:xfrm>
            <a:off x="991346" y="1169368"/>
            <a:ext cx="0" cy="1683568"/>
          </a:xfrm>
          <a:prstGeom prst="straightConnector1">
            <a:avLst/>
          </a:prstGeom>
          <a:ln w="57150">
            <a:solidFill>
              <a:srgbClr val="00206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rot="16200000">
            <a:off x="-193180" y="1866166"/>
            <a:ext cx="1773242" cy="307777"/>
          </a:xfrm>
          <a:prstGeom prst="rect">
            <a:avLst/>
          </a:prstGeom>
          <a:noFill/>
        </p:spPr>
        <p:txBody>
          <a:bodyPr wrap="none" rtlCol="0">
            <a:spAutoFit/>
          </a:bodyPr>
          <a:lstStyle/>
          <a:p>
            <a:r>
              <a:rPr lang="en-IE" sz="1400" b="1" dirty="0" smtClean="0"/>
              <a:t>Motivation Factors</a:t>
            </a:r>
            <a:endParaRPr lang="en-GB" sz="1400" b="1" dirty="0"/>
          </a:p>
        </p:txBody>
      </p:sp>
      <p:cxnSp>
        <p:nvCxnSpPr>
          <p:cNvPr id="10" name="Straight Arrow Connector 9"/>
          <p:cNvCxnSpPr/>
          <p:nvPr/>
        </p:nvCxnSpPr>
        <p:spPr>
          <a:xfrm>
            <a:off x="991346" y="2996952"/>
            <a:ext cx="0" cy="2952328"/>
          </a:xfrm>
          <a:prstGeom prst="straightConnector1">
            <a:avLst/>
          </a:prstGeom>
          <a:ln w="57150">
            <a:solidFill>
              <a:srgbClr val="00206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rot="16200000">
            <a:off x="-94595" y="4451114"/>
            <a:ext cx="1576072" cy="307777"/>
          </a:xfrm>
          <a:prstGeom prst="rect">
            <a:avLst/>
          </a:prstGeom>
          <a:noFill/>
        </p:spPr>
        <p:txBody>
          <a:bodyPr wrap="none" rtlCol="0">
            <a:spAutoFit/>
          </a:bodyPr>
          <a:lstStyle/>
          <a:p>
            <a:r>
              <a:rPr lang="en-IE" sz="1400" b="1" dirty="0" smtClean="0"/>
              <a:t>Hygiene Factors</a:t>
            </a:r>
            <a:endParaRPr lang="en-GB" sz="1400" b="1" dirty="0"/>
          </a:p>
        </p:txBody>
      </p:sp>
      <p:sp>
        <p:nvSpPr>
          <p:cNvPr id="13" name="TextBox 12"/>
          <p:cNvSpPr txBox="1"/>
          <p:nvPr/>
        </p:nvSpPr>
        <p:spPr>
          <a:xfrm>
            <a:off x="2498339" y="6361583"/>
            <a:ext cx="5596404" cy="307777"/>
          </a:xfrm>
          <a:prstGeom prst="rect">
            <a:avLst/>
          </a:prstGeom>
          <a:noFill/>
        </p:spPr>
        <p:txBody>
          <a:bodyPr wrap="none" rtlCol="0">
            <a:spAutoFit/>
          </a:bodyPr>
          <a:lstStyle/>
          <a:p>
            <a:r>
              <a:rPr lang="en-IE" sz="1400" b="1" dirty="0" smtClean="0"/>
              <a:t>% Frequency of events leading to satisfaction or dissatisfaction</a:t>
            </a:r>
            <a:endParaRPr lang="en-GB" sz="1400" b="1" dirty="0"/>
          </a:p>
        </p:txBody>
      </p:sp>
    </p:spTree>
    <p:extLst>
      <p:ext uri="{BB962C8B-B14F-4D97-AF65-F5344CB8AC3E}">
        <p14:creationId xmlns:p14="http://schemas.microsoft.com/office/powerpoint/2010/main" val="1097423548"/>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6192688" cy="5632311"/>
          </a:xfrm>
          <a:prstGeom prst="rect">
            <a:avLst/>
          </a:prstGeom>
        </p:spPr>
        <p:txBody>
          <a:bodyPr wrap="square">
            <a:spAutoFit/>
          </a:bodyPr>
          <a:lstStyle/>
          <a:p>
            <a:pPr>
              <a:buClr>
                <a:schemeClr val="accent6">
                  <a:lumMod val="50000"/>
                </a:schemeClr>
              </a:buClr>
            </a:pPr>
            <a:r>
              <a:rPr lang="en-US" sz="2000" b="1" dirty="0">
                <a:solidFill>
                  <a:srgbClr val="002060"/>
                </a:solidFill>
              </a:rPr>
              <a:t>Motivating staff at The Body Shop</a:t>
            </a:r>
          </a:p>
          <a:p>
            <a:pPr marL="360363" indent="-360363">
              <a:buClr>
                <a:schemeClr val="accent6">
                  <a:lumMod val="50000"/>
                </a:schemeClr>
              </a:buClr>
              <a:buFont typeface="Wingdings 3" panose="05040102010807070707" pitchFamily="18" charset="2"/>
              <a:buChar char=""/>
            </a:pPr>
            <a:r>
              <a:rPr lang="en-US" sz="2000" dirty="0">
                <a:solidFill>
                  <a:srgbClr val="002060"/>
                </a:solidFill>
              </a:rPr>
              <a:t>The late Anita Roddick was famous for her ideas on how to motivate her staff. She said:</a:t>
            </a:r>
          </a:p>
          <a:p>
            <a:pPr marL="720725" indent="-360363">
              <a:buClr>
                <a:schemeClr val="accent6">
                  <a:lumMod val="50000"/>
                </a:schemeClr>
              </a:buClr>
              <a:buFont typeface="Arial" panose="020B0604020202020204" pitchFamily="34" charset="0"/>
              <a:buChar char="•"/>
            </a:pPr>
            <a:r>
              <a:rPr lang="en-US" sz="2000" dirty="0" smtClean="0">
                <a:solidFill>
                  <a:srgbClr val="002060"/>
                </a:solidFill>
              </a:rPr>
              <a:t>All </a:t>
            </a:r>
            <a:r>
              <a:rPr lang="en-US" sz="2000" dirty="0">
                <a:solidFill>
                  <a:srgbClr val="002060"/>
                </a:solidFill>
              </a:rPr>
              <a:t>staff should ask questions and look for better ways of working.</a:t>
            </a:r>
          </a:p>
          <a:p>
            <a:pPr marL="720725" indent="-360363">
              <a:buClr>
                <a:schemeClr val="accent6">
                  <a:lumMod val="50000"/>
                </a:schemeClr>
              </a:buClr>
              <a:buFont typeface="Arial" panose="020B0604020202020204" pitchFamily="34" charset="0"/>
              <a:buChar char="•"/>
            </a:pPr>
            <a:r>
              <a:rPr lang="en-US" sz="2000" dirty="0" smtClean="0">
                <a:solidFill>
                  <a:srgbClr val="002060"/>
                </a:solidFill>
              </a:rPr>
              <a:t>Listen </a:t>
            </a:r>
            <a:r>
              <a:rPr lang="en-US" sz="2000" dirty="0">
                <a:solidFill>
                  <a:srgbClr val="002060"/>
                </a:solidFill>
              </a:rPr>
              <a:t>to new ideas - they keep everyone interested and help them to innovate.</a:t>
            </a:r>
          </a:p>
          <a:p>
            <a:pPr marL="720725" indent="-360363">
              <a:buClr>
                <a:schemeClr val="accent6">
                  <a:lumMod val="50000"/>
                </a:schemeClr>
              </a:buClr>
              <a:buFont typeface="Arial" panose="020B0604020202020204" pitchFamily="34" charset="0"/>
              <a:buChar char="•"/>
            </a:pPr>
            <a:r>
              <a:rPr lang="en-US" sz="2000" dirty="0" smtClean="0">
                <a:solidFill>
                  <a:srgbClr val="002060"/>
                </a:solidFill>
              </a:rPr>
              <a:t>Respond </a:t>
            </a:r>
            <a:r>
              <a:rPr lang="en-US" sz="2000" dirty="0">
                <a:solidFill>
                  <a:srgbClr val="002060"/>
                </a:solidFill>
              </a:rPr>
              <a:t>to suggestions.</a:t>
            </a:r>
          </a:p>
          <a:p>
            <a:pPr marL="720725" indent="-360363">
              <a:buClr>
                <a:schemeClr val="accent6">
                  <a:lumMod val="50000"/>
                </a:schemeClr>
              </a:buClr>
              <a:buFont typeface="Arial" panose="020B0604020202020204" pitchFamily="34" charset="0"/>
              <a:buChar char="•"/>
            </a:pPr>
            <a:r>
              <a:rPr lang="en-US" sz="2000" dirty="0" smtClean="0">
                <a:solidFill>
                  <a:srgbClr val="002060"/>
                </a:solidFill>
              </a:rPr>
              <a:t>If </a:t>
            </a:r>
            <a:r>
              <a:rPr lang="en-US" sz="2000" dirty="0">
                <a:solidFill>
                  <a:srgbClr val="002060"/>
                </a:solidFill>
              </a:rPr>
              <a:t>profits are growing, share them with the staff.</a:t>
            </a:r>
          </a:p>
          <a:p>
            <a:pPr marL="720725" indent="-360363">
              <a:buClr>
                <a:schemeClr val="accent6">
                  <a:lumMod val="50000"/>
                </a:schemeClr>
              </a:buClr>
              <a:buFont typeface="Arial" panose="020B0604020202020204" pitchFamily="34" charset="0"/>
              <a:buChar char="•"/>
            </a:pPr>
            <a:r>
              <a:rPr lang="en-US" sz="2000" dirty="0" smtClean="0">
                <a:solidFill>
                  <a:srgbClr val="002060"/>
                </a:solidFill>
              </a:rPr>
              <a:t>Make </a:t>
            </a:r>
            <a:r>
              <a:rPr lang="en-US" sz="2000" dirty="0">
                <a:solidFill>
                  <a:srgbClr val="002060"/>
                </a:solidFill>
              </a:rPr>
              <a:t>heroes of the staff who perform well.</a:t>
            </a:r>
          </a:p>
          <a:p>
            <a:pPr marL="720725" indent="-360363">
              <a:buClr>
                <a:schemeClr val="accent6">
                  <a:lumMod val="50000"/>
                </a:schemeClr>
              </a:buClr>
              <a:buFont typeface="Arial" panose="020B0604020202020204" pitchFamily="34" charset="0"/>
              <a:buChar char="•"/>
            </a:pPr>
            <a:r>
              <a:rPr lang="en-US" sz="2000" dirty="0" smtClean="0">
                <a:solidFill>
                  <a:srgbClr val="002060"/>
                </a:solidFill>
              </a:rPr>
              <a:t>Be </a:t>
            </a:r>
            <a:r>
              <a:rPr lang="en-US" sz="2000" dirty="0">
                <a:solidFill>
                  <a:srgbClr val="002060"/>
                </a:solidFill>
              </a:rPr>
              <a:t>family friendly.</a:t>
            </a:r>
          </a:p>
          <a:p>
            <a:pPr marL="720725" indent="-360363">
              <a:buClr>
                <a:schemeClr val="accent6">
                  <a:lumMod val="50000"/>
                </a:schemeClr>
              </a:buClr>
              <a:buFont typeface="Arial" panose="020B0604020202020204" pitchFamily="34" charset="0"/>
              <a:buChar char="•"/>
            </a:pPr>
            <a:r>
              <a:rPr lang="en-US" sz="2000" dirty="0" smtClean="0">
                <a:solidFill>
                  <a:srgbClr val="002060"/>
                </a:solidFill>
              </a:rPr>
              <a:t>Ask </a:t>
            </a:r>
            <a:r>
              <a:rPr lang="en-US" sz="2000" dirty="0">
                <a:solidFill>
                  <a:srgbClr val="002060"/>
                </a:solidFill>
              </a:rPr>
              <a:t>staff "how can we ennoble your life?" and "how can we make your spirit sing?".</a:t>
            </a:r>
          </a:p>
          <a:p>
            <a:pPr marL="720725" indent="-360363">
              <a:buClr>
                <a:schemeClr val="accent6">
                  <a:lumMod val="50000"/>
                </a:schemeClr>
              </a:buClr>
              <a:buFont typeface="Arial" panose="020B0604020202020204" pitchFamily="34" charset="0"/>
              <a:buChar char="•"/>
            </a:pPr>
            <a:r>
              <a:rPr lang="en-US" sz="2000" dirty="0" smtClean="0">
                <a:solidFill>
                  <a:srgbClr val="002060"/>
                </a:solidFill>
              </a:rPr>
              <a:t>Allow </a:t>
            </a:r>
            <a:r>
              <a:rPr lang="en-US" sz="2000" dirty="0">
                <a:solidFill>
                  <a:srgbClr val="002060"/>
                </a:solidFill>
              </a:rPr>
              <a:t>staff to grow.</a:t>
            </a:r>
          </a:p>
          <a:p>
            <a:pPr marL="360363" indent="-360363">
              <a:buClr>
                <a:schemeClr val="accent6">
                  <a:lumMod val="50000"/>
                </a:schemeClr>
              </a:buClr>
              <a:buFont typeface="Wingdings 3" panose="05040102010807070707" pitchFamily="18" charset="2"/>
              <a:buChar char=""/>
            </a:pPr>
            <a:r>
              <a:rPr lang="en-US" sz="2000" dirty="0">
                <a:solidFill>
                  <a:srgbClr val="002060"/>
                </a:solidFill>
              </a:rPr>
              <a:t>Her overall motivational philosophy was 'staff are motivated by being given the opportunity to have ownership of the goals and values of the company'.</a:t>
            </a:r>
          </a:p>
        </p:txBody>
      </p:sp>
      <p:sp>
        <p:nvSpPr>
          <p:cNvPr id="6" name="Title 1"/>
          <p:cNvSpPr>
            <a:spLocks noGrp="1"/>
          </p:cNvSpPr>
          <p:nvPr>
            <p:ph type="title"/>
          </p:nvPr>
        </p:nvSpPr>
        <p:spPr>
          <a:xfrm>
            <a:off x="35496" y="72008"/>
            <a:ext cx="7704856" cy="548680"/>
          </a:xfrm>
        </p:spPr>
        <p:txBody>
          <a:bodyPr>
            <a:noAutofit/>
          </a:bodyPr>
          <a:lstStyle/>
          <a:p>
            <a:r>
              <a:rPr lang="en-GB" sz="3700" dirty="0" smtClean="0"/>
              <a:t>19.3 – Motivation Theories - Herzberg</a:t>
            </a:r>
            <a:endParaRPr lang="en-GB" sz="37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101</a:t>
            </a:r>
            <a:endParaRPr lang="en-GB" sz="1100" b="1" dirty="0">
              <a:latin typeface="Arial" panose="020B0604020202020204" pitchFamily="34" charset="0"/>
              <a:cs typeface="Arial" panose="020B0604020202020204" pitchFamily="34" charset="0"/>
            </a:endParaRPr>
          </a:p>
        </p:txBody>
      </p:sp>
      <p:pic>
        <p:nvPicPr>
          <p:cNvPr id="158722" name="Picture 2" descr="Image result for body shop"/>
          <p:cNvPicPr>
            <a:picLocks noChangeAspect="1" noChangeArrowheads="1"/>
          </p:cNvPicPr>
          <p:nvPr/>
        </p:nvPicPr>
        <p:blipFill rotWithShape="1">
          <a:blip r:embed="rId3">
            <a:extLst>
              <a:ext uri="{28A0092B-C50C-407E-A947-70E740481C1C}">
                <a14:useLocalDpi xmlns:a14="http://schemas.microsoft.com/office/drawing/2010/main" val="0"/>
              </a:ext>
            </a:extLst>
          </a:blip>
          <a:srcRect r="25861"/>
          <a:stretch/>
        </p:blipFill>
        <p:spPr bwMode="auto">
          <a:xfrm>
            <a:off x="6516216" y="1052736"/>
            <a:ext cx="2305546" cy="1072337"/>
          </a:xfrm>
          <a:prstGeom prst="rect">
            <a:avLst/>
          </a:prstGeom>
          <a:noFill/>
          <a:extLst>
            <a:ext uri="{909E8E84-426E-40DD-AFC4-6F175D3DCCD1}">
              <a14:hiddenFill xmlns:a14="http://schemas.microsoft.com/office/drawing/2010/main">
                <a:solidFill>
                  <a:srgbClr val="FFFFFF"/>
                </a:solidFill>
              </a14:hiddenFill>
            </a:ext>
          </a:extLst>
        </p:spPr>
      </p:pic>
      <p:pic>
        <p:nvPicPr>
          <p:cNvPr id="158724" name="Picture 4" descr="Image result for body sho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867" t="9297"/>
          <a:stretch/>
        </p:blipFill>
        <p:spPr bwMode="auto">
          <a:xfrm>
            <a:off x="6516216" y="2204864"/>
            <a:ext cx="2305546" cy="1396782"/>
          </a:xfrm>
          <a:prstGeom prst="rect">
            <a:avLst/>
          </a:prstGeom>
          <a:noFill/>
          <a:extLst>
            <a:ext uri="{909E8E84-426E-40DD-AFC4-6F175D3DCCD1}">
              <a14:hiddenFill xmlns:a14="http://schemas.microsoft.com/office/drawing/2010/main">
                <a:solidFill>
                  <a:srgbClr val="FFFFFF"/>
                </a:solidFill>
              </a14:hiddenFill>
            </a:ext>
          </a:extLst>
        </p:spPr>
      </p:pic>
      <p:pic>
        <p:nvPicPr>
          <p:cNvPr id="158726" name="Picture 6" descr="Image result for body shop motiva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6216" y="3717032"/>
            <a:ext cx="2305546" cy="1533189"/>
          </a:xfrm>
          <a:prstGeom prst="rect">
            <a:avLst/>
          </a:prstGeom>
          <a:noFill/>
          <a:extLst>
            <a:ext uri="{909E8E84-426E-40DD-AFC4-6F175D3DCCD1}">
              <a14:hiddenFill xmlns:a14="http://schemas.microsoft.com/office/drawing/2010/main">
                <a:solidFill>
                  <a:srgbClr val="FFFFFF"/>
                </a:solidFill>
              </a14:hiddenFill>
            </a:ext>
          </a:extLst>
        </p:spPr>
      </p:pic>
      <p:pic>
        <p:nvPicPr>
          <p:cNvPr id="158728" name="Picture 8" descr="Image result for anita roddick"/>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181" t="1762" r="1378" b="6552"/>
          <a:stretch/>
        </p:blipFill>
        <p:spPr bwMode="auto">
          <a:xfrm>
            <a:off x="6516216" y="5373216"/>
            <a:ext cx="2305546" cy="1220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9052676"/>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6336704" cy="5632311"/>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00" dirty="0" smtClean="0">
                <a:solidFill>
                  <a:srgbClr val="002060"/>
                </a:solidFill>
              </a:rPr>
              <a:t>Anita </a:t>
            </a:r>
            <a:r>
              <a:rPr lang="en-US" sz="2000" dirty="0">
                <a:solidFill>
                  <a:srgbClr val="002060"/>
                </a:solidFill>
              </a:rPr>
              <a:t>Roddick withdrew from involvement with The Body Shop before she died, but her ideas on motivation were influential. Some of them were quirky and probably wouldn't suit everyone, but they were in use when the company was growing at its fastest.</a:t>
            </a:r>
          </a:p>
          <a:p>
            <a:pPr>
              <a:buClr>
                <a:schemeClr val="accent6">
                  <a:lumMod val="50000"/>
                </a:schemeClr>
              </a:buClr>
            </a:pPr>
            <a:r>
              <a:rPr lang="en-US" sz="2000" b="1" dirty="0">
                <a:solidFill>
                  <a:srgbClr val="FF0000"/>
                </a:solidFill>
              </a:rPr>
              <a:t>Questions</a:t>
            </a:r>
          </a:p>
          <a:p>
            <a:pPr marL="457200" indent="-457200">
              <a:buClr>
                <a:schemeClr val="accent6">
                  <a:lumMod val="50000"/>
                </a:schemeClr>
              </a:buClr>
              <a:buFont typeface="+mj-lt"/>
              <a:buAutoNum type="arabicPeriod"/>
            </a:pPr>
            <a:r>
              <a:rPr lang="en-US" sz="2000" dirty="0" smtClean="0">
                <a:solidFill>
                  <a:srgbClr val="FF0000"/>
                </a:solidFill>
              </a:rPr>
              <a:t>What </a:t>
            </a:r>
            <a:r>
              <a:rPr lang="en-US" sz="2000" dirty="0">
                <a:solidFill>
                  <a:srgbClr val="FF0000"/>
                </a:solidFill>
              </a:rPr>
              <a:t>connections are there between Anita Roddick's approach and the motivation theories? Find at least three and explain each one.</a:t>
            </a:r>
          </a:p>
          <a:p>
            <a:pPr marL="457200" indent="-457200">
              <a:buClr>
                <a:schemeClr val="accent6">
                  <a:lumMod val="50000"/>
                </a:schemeClr>
              </a:buClr>
              <a:buFont typeface="+mj-lt"/>
              <a:buAutoNum type="arabicPeriod"/>
            </a:pPr>
            <a:r>
              <a:rPr lang="en-US" sz="2000" dirty="0" smtClean="0">
                <a:solidFill>
                  <a:srgbClr val="FF0000"/>
                </a:solidFill>
              </a:rPr>
              <a:t>How </a:t>
            </a:r>
            <a:r>
              <a:rPr lang="en-US" sz="2000" dirty="0">
                <a:solidFill>
                  <a:srgbClr val="FF0000"/>
                </a:solidFill>
              </a:rPr>
              <a:t>might Anita Roddick's ideas work in (a) a construction company, (b) an airline and (c) a supermarket?</a:t>
            </a:r>
          </a:p>
          <a:p>
            <a:pPr marL="457200" indent="-457200">
              <a:buClr>
                <a:schemeClr val="accent6">
                  <a:lumMod val="50000"/>
                </a:schemeClr>
              </a:buClr>
              <a:buFont typeface="+mj-lt"/>
              <a:buAutoNum type="arabicPeriod"/>
            </a:pPr>
            <a:r>
              <a:rPr lang="en-US" sz="2000" dirty="0" smtClean="0">
                <a:solidFill>
                  <a:srgbClr val="FF0000"/>
                </a:solidFill>
              </a:rPr>
              <a:t>To </a:t>
            </a:r>
            <a:r>
              <a:rPr lang="en-US" sz="2000" dirty="0">
                <a:solidFill>
                  <a:srgbClr val="FF0000"/>
                </a:solidFill>
              </a:rPr>
              <a:t>what extent is money a motivating force?</a:t>
            </a:r>
          </a:p>
          <a:p>
            <a:pPr marL="457200" indent="-457200">
              <a:buClr>
                <a:schemeClr val="accent6">
                  <a:lumMod val="50000"/>
                </a:schemeClr>
              </a:buClr>
              <a:buFont typeface="+mj-lt"/>
              <a:buAutoNum type="arabicPeriod"/>
            </a:pPr>
            <a:r>
              <a:rPr lang="en-US" sz="2000" dirty="0" smtClean="0">
                <a:solidFill>
                  <a:srgbClr val="FF0000"/>
                </a:solidFill>
              </a:rPr>
              <a:t>According </a:t>
            </a:r>
            <a:r>
              <a:rPr lang="en-US" sz="2000" dirty="0">
                <a:solidFill>
                  <a:srgbClr val="FF0000"/>
                </a:solidFill>
              </a:rPr>
              <a:t>to Herzberg, pay and benefits do not motivate workers but recognition and </a:t>
            </a:r>
            <a:r>
              <a:rPr lang="en-US" sz="2000" dirty="0" smtClean="0">
                <a:solidFill>
                  <a:srgbClr val="FF0000"/>
                </a:solidFill>
              </a:rPr>
              <a:t>achievement </a:t>
            </a:r>
            <a:r>
              <a:rPr lang="en-US" sz="2000" dirty="0">
                <a:solidFill>
                  <a:srgbClr val="FF0000"/>
                </a:solidFill>
              </a:rPr>
              <a:t>do. Outline the thinking behind this view and consider its relevance to today's workforce.</a:t>
            </a:r>
          </a:p>
        </p:txBody>
      </p:sp>
      <p:sp>
        <p:nvSpPr>
          <p:cNvPr id="6" name="Title 1"/>
          <p:cNvSpPr>
            <a:spLocks noGrp="1"/>
          </p:cNvSpPr>
          <p:nvPr>
            <p:ph type="title"/>
          </p:nvPr>
        </p:nvSpPr>
        <p:spPr>
          <a:xfrm>
            <a:off x="35496" y="72008"/>
            <a:ext cx="7704856" cy="548680"/>
          </a:xfrm>
        </p:spPr>
        <p:txBody>
          <a:bodyPr>
            <a:noAutofit/>
          </a:bodyPr>
          <a:lstStyle/>
          <a:p>
            <a:r>
              <a:rPr lang="en-GB" sz="3700" dirty="0" smtClean="0"/>
              <a:t>19.3 – Motivation Theories - Herzberg</a:t>
            </a:r>
            <a:endParaRPr lang="en-GB" sz="37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101</a:t>
            </a:r>
            <a:endParaRPr lang="en-GB" sz="1100" b="1" dirty="0">
              <a:latin typeface="Arial" panose="020B0604020202020204" pitchFamily="34" charset="0"/>
              <a:cs typeface="Arial" panose="020B0604020202020204" pitchFamily="34" charset="0"/>
            </a:endParaRPr>
          </a:p>
        </p:txBody>
      </p:sp>
      <p:pic>
        <p:nvPicPr>
          <p:cNvPr id="7" name="Picture 2" descr="Image result for body shop"/>
          <p:cNvPicPr>
            <a:picLocks noChangeAspect="1" noChangeArrowheads="1"/>
          </p:cNvPicPr>
          <p:nvPr/>
        </p:nvPicPr>
        <p:blipFill rotWithShape="1">
          <a:blip r:embed="rId3">
            <a:extLst>
              <a:ext uri="{28A0092B-C50C-407E-A947-70E740481C1C}">
                <a14:useLocalDpi xmlns:a14="http://schemas.microsoft.com/office/drawing/2010/main" val="0"/>
              </a:ext>
            </a:extLst>
          </a:blip>
          <a:srcRect r="25861"/>
          <a:stretch/>
        </p:blipFill>
        <p:spPr bwMode="auto">
          <a:xfrm>
            <a:off x="6516216" y="1052736"/>
            <a:ext cx="2305546" cy="107233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body sho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867" t="9297"/>
          <a:stretch/>
        </p:blipFill>
        <p:spPr bwMode="auto">
          <a:xfrm>
            <a:off x="6516216" y="2204864"/>
            <a:ext cx="2305546" cy="139678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body shop motiva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6216" y="3717032"/>
            <a:ext cx="2305546" cy="153318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Image result for anita roddick"/>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181" t="1762" r="1378" b="6552"/>
          <a:stretch/>
        </p:blipFill>
        <p:spPr bwMode="auto">
          <a:xfrm>
            <a:off x="6516216" y="5373216"/>
            <a:ext cx="2305546" cy="1220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7789778"/>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3212976"/>
            <a:ext cx="8640960" cy="203132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dirty="0"/>
              <a:t>I bought my first </a:t>
            </a:r>
            <a:r>
              <a:rPr lang="en-US" dirty="0" smtClean="0"/>
              <a:t>Laptop </a:t>
            </a:r>
            <a:r>
              <a:rPr lang="en-US" dirty="0"/>
              <a:t>from </a:t>
            </a:r>
            <a:r>
              <a:rPr lang="en-US" dirty="0" smtClean="0"/>
              <a:t>a second hand shop. </a:t>
            </a:r>
            <a:r>
              <a:rPr lang="en-US" dirty="0"/>
              <a:t>I remember </a:t>
            </a:r>
            <a:r>
              <a:rPr lang="en-US" dirty="0" smtClean="0"/>
              <a:t>the assistant </a:t>
            </a:r>
            <a:r>
              <a:rPr lang="en-US" dirty="0"/>
              <a:t>saying "one down, </a:t>
            </a:r>
            <a:r>
              <a:rPr lang="en-US" dirty="0" smtClean="0"/>
              <a:t>five </a:t>
            </a:r>
            <a:r>
              <a:rPr lang="en-US" dirty="0"/>
              <a:t>to go". </a:t>
            </a:r>
            <a:r>
              <a:rPr lang="en-US" dirty="0" smtClean="0"/>
              <a:t>She </a:t>
            </a:r>
            <a:r>
              <a:rPr lang="en-US" dirty="0"/>
              <a:t>had to sell </a:t>
            </a:r>
            <a:r>
              <a:rPr lang="en-US" dirty="0" smtClean="0"/>
              <a:t>6 used Laptops </a:t>
            </a:r>
            <a:r>
              <a:rPr lang="en-US" dirty="0"/>
              <a:t>and </a:t>
            </a:r>
            <a:r>
              <a:rPr lang="en-US" dirty="0" smtClean="0"/>
              <a:t>8 new ones </a:t>
            </a:r>
            <a:r>
              <a:rPr lang="en-US" dirty="0"/>
              <a:t>in order to qualify for a bonus. This would be on top of the commission </a:t>
            </a:r>
            <a:r>
              <a:rPr lang="en-US" dirty="0" smtClean="0"/>
              <a:t>she </a:t>
            </a:r>
            <a:r>
              <a:rPr lang="en-US" dirty="0"/>
              <a:t>got from each sale. It was a very tough target; </a:t>
            </a:r>
            <a:r>
              <a:rPr lang="en-US" dirty="0" smtClean="0"/>
              <a:t>she </a:t>
            </a:r>
            <a:r>
              <a:rPr lang="en-US" dirty="0"/>
              <a:t>never made it but </a:t>
            </a:r>
            <a:r>
              <a:rPr lang="en-US" dirty="0" smtClean="0"/>
              <a:t>she </a:t>
            </a:r>
            <a:r>
              <a:rPr lang="en-US" dirty="0"/>
              <a:t>said that no one ever did. To me that was </a:t>
            </a:r>
            <a:r>
              <a:rPr lang="en-US" dirty="0" err="1"/>
              <a:t>demoralising</a:t>
            </a:r>
            <a:r>
              <a:rPr lang="en-US" dirty="0"/>
              <a:t>, but to </a:t>
            </a:r>
            <a:r>
              <a:rPr lang="en-US" dirty="0" smtClean="0"/>
              <a:t>her </a:t>
            </a:r>
            <a:r>
              <a:rPr lang="en-US" dirty="0"/>
              <a:t>it was something to aim for. As long as </a:t>
            </a:r>
            <a:r>
              <a:rPr lang="en-US" dirty="0" smtClean="0"/>
              <a:t>she </a:t>
            </a:r>
            <a:r>
              <a:rPr lang="en-US" dirty="0"/>
              <a:t>was ahead of </a:t>
            </a:r>
            <a:r>
              <a:rPr lang="en-US" dirty="0" smtClean="0"/>
              <a:t>the other assistants she </a:t>
            </a:r>
            <a:r>
              <a:rPr lang="en-US" dirty="0"/>
              <a:t>didn't mind. So no bonus was awarded.</a:t>
            </a:r>
          </a:p>
        </p:txBody>
      </p:sp>
      <p:sp>
        <p:nvSpPr>
          <p:cNvPr id="6" name="Title 1"/>
          <p:cNvSpPr>
            <a:spLocks noGrp="1"/>
          </p:cNvSpPr>
          <p:nvPr>
            <p:ph type="title"/>
          </p:nvPr>
        </p:nvSpPr>
        <p:spPr>
          <a:xfrm>
            <a:off x="35496" y="72008"/>
            <a:ext cx="7704856" cy="548680"/>
          </a:xfrm>
        </p:spPr>
        <p:txBody>
          <a:bodyPr>
            <a:noAutofit/>
          </a:bodyPr>
          <a:lstStyle/>
          <a:p>
            <a:r>
              <a:rPr lang="en-GB" sz="3700" dirty="0" smtClean="0"/>
              <a:t>19.4 – Financial Incentives</a:t>
            </a:r>
            <a:endParaRPr lang="en-GB" sz="37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102</a:t>
            </a:r>
            <a:endParaRPr lang="en-GB" sz="1100" b="1" dirty="0">
              <a:latin typeface="Arial" panose="020B0604020202020204" pitchFamily="34" charset="0"/>
              <a:cs typeface="Arial" panose="020B0604020202020204" pitchFamily="34" charset="0"/>
            </a:endParaRPr>
          </a:p>
        </p:txBody>
      </p:sp>
      <p:sp>
        <p:nvSpPr>
          <p:cNvPr id="11" name="Rectangle 10"/>
          <p:cNvSpPr/>
          <p:nvPr/>
        </p:nvSpPr>
        <p:spPr>
          <a:xfrm>
            <a:off x="274855" y="1052736"/>
            <a:ext cx="8617625" cy="2146742"/>
          </a:xfrm>
          <a:prstGeom prst="rect">
            <a:avLst/>
          </a:prstGeom>
          <a:solidFill>
            <a:schemeClr val="accent5">
              <a:lumMod val="40000"/>
              <a:lumOff val="60000"/>
            </a:schemeClr>
          </a:solidFill>
          <a:ln w="47625">
            <a:solidFill>
              <a:srgbClr val="002060"/>
            </a:solidFill>
          </a:ln>
        </p:spPr>
        <p:txBody>
          <a:bodyPr wrap="square">
            <a:spAutoFit/>
          </a:bodyPr>
          <a:lstStyle/>
          <a:p>
            <a:pPr algn="just">
              <a:spcBef>
                <a:spcPts val="900"/>
              </a:spcBef>
              <a:spcAft>
                <a:spcPts val="0"/>
              </a:spcAft>
            </a:pPr>
            <a:r>
              <a:rPr lang="en-US" b="1" dirty="0">
                <a:solidFill>
                  <a:srgbClr val="000000"/>
                </a:solidFill>
                <a:latin typeface="Arial" panose="020B0604020202020204" pitchFamily="34" charset="0"/>
                <a:ea typeface="Segoe UI" panose="020B0502040204020203" pitchFamily="34" charset="0"/>
                <a:cs typeface="Arial" panose="020B0604020202020204" pitchFamily="34" charset="0"/>
              </a:rPr>
              <a:t>Special </a:t>
            </a:r>
            <a:r>
              <a:rPr lang="en-US" b="1" dirty="0" smtClean="0">
                <a:solidFill>
                  <a:srgbClr val="000000"/>
                </a:solidFill>
                <a:latin typeface="Arial" panose="020B0604020202020204" pitchFamily="34" charset="0"/>
                <a:ea typeface="Segoe UI" panose="020B0502040204020203" pitchFamily="34" charset="0"/>
                <a:cs typeface="Arial" panose="020B0604020202020204" pitchFamily="34" charset="0"/>
              </a:rPr>
              <a:t>tip</a:t>
            </a:r>
          </a:p>
          <a:p>
            <a:pPr algn="just">
              <a:spcBef>
                <a:spcPts val="900"/>
              </a:spcBef>
              <a:spcAft>
                <a:spcPts val="0"/>
              </a:spcAft>
            </a:pPr>
            <a:r>
              <a:rPr lang="en-US" dirty="0" smtClean="0">
                <a:solidFill>
                  <a:srgbClr val="000000"/>
                </a:solidFill>
                <a:latin typeface="Arial" panose="020B0604020202020204" pitchFamily="34" charset="0"/>
                <a:ea typeface="Segoe UI" panose="020B0502040204020203" pitchFamily="34" charset="0"/>
                <a:cs typeface="Arial" panose="020B0604020202020204" pitchFamily="34" charset="0"/>
              </a:rPr>
              <a:t>Don't </a:t>
            </a:r>
            <a:r>
              <a:rPr lang="en-US" dirty="0">
                <a:solidFill>
                  <a:srgbClr val="000000"/>
                </a:solidFill>
                <a:latin typeface="Arial" panose="020B0604020202020204" pitchFamily="34" charset="0"/>
                <a:ea typeface="Segoe UI" panose="020B0502040204020203" pitchFamily="34" charset="0"/>
                <a:cs typeface="Arial" panose="020B0604020202020204" pitchFamily="34" charset="0"/>
              </a:rPr>
              <a:t>just learn the theories. Make sure you can apply them in practical contexts. Don't forget about McGregor's Theory X and Theory Y in Unit 1. Show how Taylor, Herzberg and Maslow's ideas work in practice, using lots of examples and practical applications. These are all the theories you need to know for the </a:t>
            </a:r>
            <a:r>
              <a:rPr lang="en-US" dirty="0" err="1">
                <a:solidFill>
                  <a:srgbClr val="000000"/>
                </a:solidFill>
                <a:latin typeface="Arial" panose="020B0604020202020204" pitchFamily="34" charset="0"/>
                <a:ea typeface="Segoe UI" panose="020B0502040204020203" pitchFamily="34" charset="0"/>
                <a:cs typeface="Arial" panose="020B0604020202020204" pitchFamily="34" charset="0"/>
              </a:rPr>
              <a:t>Edexcel</a:t>
            </a:r>
            <a:r>
              <a:rPr lang="en-US" dirty="0">
                <a:solidFill>
                  <a:srgbClr val="000000"/>
                </a:solidFill>
                <a:latin typeface="Arial" panose="020B0604020202020204" pitchFamily="34" charset="0"/>
                <a:ea typeface="Segoe UI" panose="020B0502040204020203" pitchFamily="34" charset="0"/>
                <a:cs typeface="Arial" panose="020B0604020202020204" pitchFamily="34" charset="0"/>
              </a:rPr>
              <a:t> course; the examiners are always interested when work from other theorists is mentioned, but no questions will be set on their work</a:t>
            </a:r>
          </a:p>
        </p:txBody>
      </p:sp>
      <p:sp>
        <p:nvSpPr>
          <p:cNvPr id="12" name="Rectangle 11"/>
          <p:cNvSpPr/>
          <p:nvPr/>
        </p:nvSpPr>
        <p:spPr>
          <a:xfrm>
            <a:off x="286597" y="5292060"/>
            <a:ext cx="8617625" cy="1315745"/>
          </a:xfrm>
          <a:prstGeom prst="rect">
            <a:avLst/>
          </a:prstGeom>
          <a:solidFill>
            <a:schemeClr val="accent6">
              <a:lumMod val="60000"/>
              <a:lumOff val="40000"/>
            </a:schemeClr>
          </a:solidFill>
          <a:ln w="47625">
            <a:solidFill>
              <a:srgbClr val="002060"/>
            </a:solidFill>
          </a:ln>
        </p:spPr>
        <p:txBody>
          <a:bodyPr wrap="square">
            <a:spAutoFit/>
          </a:bodyPr>
          <a:lstStyle/>
          <a:p>
            <a:pPr algn="just">
              <a:spcBef>
                <a:spcPts val="900"/>
              </a:spcBef>
              <a:spcAft>
                <a:spcPts val="0"/>
              </a:spcAft>
            </a:pPr>
            <a:r>
              <a:rPr lang="en-US" dirty="0">
                <a:solidFill>
                  <a:srgbClr val="000000"/>
                </a:solidFill>
                <a:latin typeface="Arial" panose="020B0604020202020204" pitchFamily="34" charset="0"/>
                <a:ea typeface="Segoe UI" panose="020B0502040204020203" pitchFamily="34" charset="0"/>
                <a:cs typeface="Arial" panose="020B0604020202020204" pitchFamily="34" charset="0"/>
              </a:rPr>
              <a:t>A </a:t>
            </a:r>
            <a:r>
              <a:rPr lang="en-US" b="1" dirty="0">
                <a:solidFill>
                  <a:srgbClr val="000000"/>
                </a:solidFill>
                <a:latin typeface="Arial" panose="020B0604020202020204" pitchFamily="34" charset="0"/>
                <a:ea typeface="Segoe UI" panose="020B0502040204020203" pitchFamily="34" charset="0"/>
                <a:cs typeface="Arial" panose="020B0604020202020204" pitchFamily="34" charset="0"/>
              </a:rPr>
              <a:t>bonus</a:t>
            </a:r>
            <a:r>
              <a:rPr lang="en-US" dirty="0">
                <a:solidFill>
                  <a:srgbClr val="000000"/>
                </a:solidFill>
                <a:latin typeface="Arial" panose="020B0604020202020204" pitchFamily="34" charset="0"/>
                <a:ea typeface="Segoe UI" panose="020B0502040204020203" pitchFamily="34" charset="0"/>
                <a:cs typeface="Arial" panose="020B0604020202020204" pitchFamily="34" charset="0"/>
              </a:rPr>
              <a:t> is a one off payment in recognition of the contribution made to the firm - in the case above, selling a certain number of cars.</a:t>
            </a:r>
          </a:p>
          <a:p>
            <a:pPr algn="just">
              <a:spcBef>
                <a:spcPts val="900"/>
              </a:spcBef>
              <a:spcAft>
                <a:spcPts val="0"/>
              </a:spcAft>
            </a:pPr>
            <a:r>
              <a:rPr lang="en-US" b="1" dirty="0">
                <a:solidFill>
                  <a:srgbClr val="000000"/>
                </a:solidFill>
                <a:latin typeface="Arial" panose="020B0604020202020204" pitchFamily="34" charset="0"/>
                <a:ea typeface="Segoe UI" panose="020B0502040204020203" pitchFamily="34" charset="0"/>
                <a:cs typeface="Arial" panose="020B0604020202020204" pitchFamily="34" charset="0"/>
              </a:rPr>
              <a:t>Commission</a:t>
            </a:r>
            <a:r>
              <a:rPr lang="en-US" dirty="0">
                <a:solidFill>
                  <a:srgbClr val="000000"/>
                </a:solidFill>
                <a:latin typeface="Arial" panose="020B0604020202020204" pitchFamily="34" charset="0"/>
                <a:ea typeface="Segoe UI" panose="020B0502040204020203" pitchFamily="34" charset="0"/>
                <a:cs typeface="Arial" panose="020B0604020202020204" pitchFamily="34" charset="0"/>
              </a:rPr>
              <a:t> is a payment of a percentage of the value of each product or service sold.</a:t>
            </a:r>
          </a:p>
        </p:txBody>
      </p:sp>
    </p:spTree>
    <p:extLst>
      <p:ext uri="{BB962C8B-B14F-4D97-AF65-F5344CB8AC3E}">
        <p14:creationId xmlns:p14="http://schemas.microsoft.com/office/powerpoint/2010/main" val="247400040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6480720" cy="5509200"/>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200" dirty="0"/>
              <a:t>Pay is important to people; it is also important to employers as it is often the biggest single cost to a firm, regularly accounting for more than 50 per cent of total costs in some businesses. Pay can also be a source of unrest if employees feel they are being treated unfairly.</a:t>
            </a:r>
          </a:p>
          <a:p>
            <a:pPr marL="360363" indent="-360363">
              <a:buClr>
                <a:schemeClr val="accent6">
                  <a:lumMod val="50000"/>
                </a:schemeClr>
              </a:buClr>
              <a:buFont typeface="Wingdings 3" panose="05040102010807070707" pitchFamily="18" charset="2"/>
              <a:buChar char=""/>
            </a:pPr>
            <a:r>
              <a:rPr lang="en-US" sz="2200" dirty="0"/>
              <a:t>Firms need to set out quite clearly how they will reward their employees. They need to be transparent if they want to avoid a lot of unrest and dissatisfaction. This doesn't mean to say everyone will agree with every decision but at least staff will know the basis of that decision. </a:t>
            </a:r>
            <a:endParaRPr lang="en-US" sz="2200" dirty="0" smtClean="0"/>
          </a:p>
          <a:p>
            <a:pPr marL="360363" indent="-360363">
              <a:buClr>
                <a:schemeClr val="accent6">
                  <a:lumMod val="50000"/>
                </a:schemeClr>
              </a:buClr>
              <a:buFont typeface="Wingdings 3" panose="05040102010807070707" pitchFamily="18" charset="2"/>
              <a:buChar char=""/>
            </a:pPr>
            <a:r>
              <a:rPr lang="en-US" sz="2200" dirty="0" smtClean="0"/>
              <a:t>Often </a:t>
            </a:r>
            <a:r>
              <a:rPr lang="en-US" sz="2200" dirty="0"/>
              <a:t>people are paid a basic wage and may qualify for 'extras' depending on the type of work. Employees need to believe that they are being rewarded fairly.</a:t>
            </a:r>
          </a:p>
        </p:txBody>
      </p:sp>
      <p:sp>
        <p:nvSpPr>
          <p:cNvPr id="6" name="Title 1"/>
          <p:cNvSpPr>
            <a:spLocks noGrp="1"/>
          </p:cNvSpPr>
          <p:nvPr>
            <p:ph type="title"/>
          </p:nvPr>
        </p:nvSpPr>
        <p:spPr>
          <a:xfrm>
            <a:off x="35496" y="72008"/>
            <a:ext cx="7704856" cy="548680"/>
          </a:xfrm>
        </p:spPr>
        <p:txBody>
          <a:bodyPr>
            <a:noAutofit/>
          </a:bodyPr>
          <a:lstStyle/>
          <a:p>
            <a:r>
              <a:rPr lang="en-GB" sz="3700" dirty="0" smtClean="0"/>
              <a:t>19.4 – Financial Incentives</a:t>
            </a:r>
            <a:endParaRPr lang="en-GB" sz="37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102</a:t>
            </a:r>
            <a:endParaRPr lang="en-GB" sz="1100" b="1" dirty="0">
              <a:latin typeface="Arial" panose="020B0604020202020204" pitchFamily="34" charset="0"/>
              <a:cs typeface="Arial" panose="020B0604020202020204" pitchFamily="34" charset="0"/>
            </a:endParaRPr>
          </a:p>
        </p:txBody>
      </p:sp>
      <p:pic>
        <p:nvPicPr>
          <p:cNvPr id="161794" name="Picture 2" descr="Image result for pay as a motivato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651"/>
          <a:stretch/>
        </p:blipFill>
        <p:spPr bwMode="auto">
          <a:xfrm>
            <a:off x="6732240" y="1052736"/>
            <a:ext cx="2123778" cy="888627"/>
          </a:xfrm>
          <a:prstGeom prst="rect">
            <a:avLst/>
          </a:prstGeom>
          <a:noFill/>
          <a:extLst>
            <a:ext uri="{909E8E84-426E-40DD-AFC4-6F175D3DCCD1}">
              <a14:hiddenFill xmlns:a14="http://schemas.microsoft.com/office/drawing/2010/main">
                <a:solidFill>
                  <a:srgbClr val="FFFFFF"/>
                </a:solidFill>
              </a14:hiddenFill>
            </a:ext>
          </a:extLst>
        </p:spPr>
      </p:pic>
      <p:pic>
        <p:nvPicPr>
          <p:cNvPr id="161796" name="Picture 4" descr="Image result for pay as a motivat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2137228"/>
            <a:ext cx="2123778" cy="1867836"/>
          </a:xfrm>
          <a:prstGeom prst="rect">
            <a:avLst/>
          </a:prstGeom>
          <a:noFill/>
          <a:extLst>
            <a:ext uri="{909E8E84-426E-40DD-AFC4-6F175D3DCCD1}">
              <a14:hiddenFill xmlns:a14="http://schemas.microsoft.com/office/drawing/2010/main">
                <a:solidFill>
                  <a:srgbClr val="FFFFFF"/>
                </a:solidFill>
              </a14:hiddenFill>
            </a:ext>
          </a:extLst>
        </p:spPr>
      </p:pic>
      <p:pic>
        <p:nvPicPr>
          <p:cNvPr id="161798" name="Picture 6" descr="Image result for pay as a motivator"/>
          <p:cNvPicPr>
            <a:picLocks noChangeAspect="1" noChangeArrowheads="1"/>
          </p:cNvPicPr>
          <p:nvPr/>
        </p:nvPicPr>
        <p:blipFill rotWithShape="1">
          <a:blip r:embed="rId5">
            <a:extLst>
              <a:ext uri="{28A0092B-C50C-407E-A947-70E740481C1C}">
                <a14:useLocalDpi xmlns:a14="http://schemas.microsoft.com/office/drawing/2010/main" val="0"/>
              </a:ext>
            </a:extLst>
          </a:blip>
          <a:srcRect l="2238" t="2994" r="3683" b="8252"/>
          <a:stretch/>
        </p:blipFill>
        <p:spPr bwMode="auto">
          <a:xfrm>
            <a:off x="6736196" y="4333514"/>
            <a:ext cx="2119822" cy="2119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9721916"/>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640960" cy="5647700"/>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1900" dirty="0"/>
              <a:t>The minimum wage in the UK at the end of 2011 was £6.08 an hour for employees aged 21 and over. Many hundreds of thousands of workers are paid minimum wage, from shop workers to care home assistants, from farm workers to hairdressers. The increase in 2011 was 15p. For a 40 hour shift that is an extra £6 per week, not a lot for the individual, but some firms said it would lead to job losses. However, some said this in 1999 when the minimum wage was introduced. This minimum rate is a payment for the amount of time employees spend at work, i.e. a time rate. It provides little in the way of an incentive.</a:t>
            </a:r>
          </a:p>
          <a:p>
            <a:pPr marL="360363" indent="-360363">
              <a:buClr>
                <a:schemeClr val="accent6">
                  <a:lumMod val="50000"/>
                </a:schemeClr>
              </a:buClr>
              <a:buFont typeface="Wingdings 3" panose="05040102010807070707" pitchFamily="18" charset="2"/>
              <a:buChar char=""/>
            </a:pPr>
            <a:r>
              <a:rPr lang="en-US" sz="1900" dirty="0"/>
              <a:t>Paying employees an overtime rate for work done over and above the standard time may be an incentive. Many factories would pay their operatives time-and-a-half for working on a Saturday morning and double time for working on a Sunday. Part-time work and split shifts are now more common so there are fewer </a:t>
            </a:r>
            <a:r>
              <a:rPr lang="en-US" sz="1900" dirty="0" err="1"/>
              <a:t>incentivised</a:t>
            </a:r>
            <a:r>
              <a:rPr lang="en-US" sz="1900" dirty="0"/>
              <a:t> rates for overtime.</a:t>
            </a:r>
          </a:p>
          <a:p>
            <a:pPr marL="360363" indent="-360363">
              <a:buClr>
                <a:schemeClr val="accent6">
                  <a:lumMod val="50000"/>
                </a:schemeClr>
              </a:buClr>
              <a:buFont typeface="Wingdings 3" panose="05040102010807070707" pitchFamily="18" charset="2"/>
              <a:buChar char=""/>
            </a:pPr>
            <a:r>
              <a:rPr lang="en-US" sz="1900" dirty="0"/>
              <a:t>A good rate of pay attracts reliable employees and often works as a rationing device. If the initial rate is high some people will not apply for vacant posts as they realise they don't have what is required. Others will chance it if clear indications of the necessary experience and qualifications are not set out.</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19.4 – Financial Incentives – Minimum Wage</a:t>
            </a:r>
            <a:endParaRPr lang="en-GB" sz="32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103</a:t>
            </a:r>
            <a:endParaRPr lang="en-GB"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0029361"/>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200" dirty="0" smtClean="0"/>
              <a:t>19.4 – Financial Incentives – Minimum Wage</a:t>
            </a:r>
            <a:endParaRPr lang="en-GB" sz="32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103</a:t>
            </a:r>
            <a:endParaRPr lang="en-GB" sz="1100" b="1" dirty="0">
              <a:latin typeface="Arial" panose="020B0604020202020204" pitchFamily="34" charset="0"/>
              <a:cs typeface="Arial" panose="020B0604020202020204" pitchFamily="34" charset="0"/>
            </a:endParaRPr>
          </a:p>
        </p:txBody>
      </p:sp>
      <p:pic>
        <p:nvPicPr>
          <p:cNvPr id="163842" name="Picture 2" descr="Image result for minimum wage world rankings"/>
          <p:cNvPicPr>
            <a:picLocks noChangeAspect="1" noChangeArrowheads="1"/>
          </p:cNvPicPr>
          <p:nvPr/>
        </p:nvPicPr>
        <p:blipFill rotWithShape="1">
          <a:blip r:embed="rId3">
            <a:extLst>
              <a:ext uri="{28A0092B-C50C-407E-A947-70E740481C1C}">
                <a14:useLocalDpi xmlns:a14="http://schemas.microsoft.com/office/drawing/2010/main" val="0"/>
              </a:ext>
            </a:extLst>
          </a:blip>
          <a:srcRect l="-1" r="17055"/>
          <a:stretch/>
        </p:blipFill>
        <p:spPr bwMode="auto">
          <a:xfrm>
            <a:off x="323528" y="1094579"/>
            <a:ext cx="8496944" cy="5115549"/>
          </a:xfrm>
          <a:prstGeom prst="rect">
            <a:avLst/>
          </a:prstGeom>
          <a:noFill/>
          <a:extLst>
            <a:ext uri="{909E8E84-426E-40DD-AFC4-6F175D3DCCD1}">
              <a14:hiddenFill xmlns:a14="http://schemas.microsoft.com/office/drawing/2010/main">
                <a:solidFill>
                  <a:srgbClr val="FFFFFF"/>
                </a:solidFill>
              </a14:hiddenFill>
            </a:ext>
          </a:extLst>
        </p:spPr>
      </p:pic>
      <p:pic>
        <p:nvPicPr>
          <p:cNvPr id="163844" name="Picture 4" descr="Image result for arabic world minimum wage"/>
          <p:cNvPicPr>
            <a:picLocks noChangeAspect="1" noChangeArrowheads="1"/>
          </p:cNvPicPr>
          <p:nvPr/>
        </p:nvPicPr>
        <p:blipFill rotWithShape="1">
          <a:blip r:embed="rId4">
            <a:extLst>
              <a:ext uri="{28A0092B-C50C-407E-A947-70E740481C1C}">
                <a14:useLocalDpi xmlns:a14="http://schemas.microsoft.com/office/drawing/2010/main" val="0"/>
              </a:ext>
            </a:extLst>
          </a:blip>
          <a:srcRect l="5524" r="2309" b="8385"/>
          <a:stretch/>
        </p:blipFill>
        <p:spPr bwMode="auto">
          <a:xfrm>
            <a:off x="5148064" y="4906506"/>
            <a:ext cx="3708412" cy="1716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956570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6984776" cy="5632311"/>
          </a:xfrm>
          <a:prstGeom prst="rect">
            <a:avLst/>
          </a:prstGeom>
        </p:spPr>
        <p:txBody>
          <a:bodyPr wrap="square">
            <a:spAutoFit/>
          </a:bodyPr>
          <a:lstStyle/>
          <a:p>
            <a:pPr>
              <a:buClr>
                <a:schemeClr val="accent6">
                  <a:lumMod val="50000"/>
                </a:schemeClr>
              </a:buClr>
            </a:pPr>
            <a:r>
              <a:rPr lang="en-US" sz="2000" b="1" dirty="0" smtClean="0">
                <a:solidFill>
                  <a:srgbClr val="002060"/>
                </a:solidFill>
              </a:rPr>
              <a:t>You </a:t>
            </a:r>
            <a:r>
              <a:rPr lang="en-US" sz="2000" b="1" dirty="0">
                <a:solidFill>
                  <a:srgbClr val="002060"/>
                </a:solidFill>
              </a:rPr>
              <a:t>can take a horse to water...</a:t>
            </a:r>
          </a:p>
          <a:p>
            <a:pPr marL="360363" indent="-360363">
              <a:buClr>
                <a:schemeClr val="accent6">
                  <a:lumMod val="50000"/>
                </a:schemeClr>
              </a:buClr>
              <a:buFont typeface="Wingdings 3" panose="05040102010807070707" pitchFamily="18" charset="2"/>
              <a:buChar char=""/>
            </a:pPr>
            <a:r>
              <a:rPr lang="en-US" sz="2000" dirty="0">
                <a:solidFill>
                  <a:srgbClr val="002060"/>
                </a:solidFill>
              </a:rPr>
              <a:t>George Thompson owned a number of newsagents and over a period of 25 years was successful. For a man with little formal education he did remarkably well. He used to believe that his employees needed to be persuaded to work hard by some form of stimulus and that without it they wouldn't work as hard.</a:t>
            </a:r>
          </a:p>
          <a:p>
            <a:pPr marL="360363" indent="-360363">
              <a:buClr>
                <a:schemeClr val="accent6">
                  <a:lumMod val="50000"/>
                </a:schemeClr>
              </a:buClr>
              <a:buFont typeface="Wingdings 3" panose="05040102010807070707" pitchFamily="18" charset="2"/>
              <a:buChar char=""/>
            </a:pPr>
            <a:r>
              <a:rPr lang="en-US" sz="2000" dirty="0">
                <a:solidFill>
                  <a:srgbClr val="002060"/>
                </a:solidFill>
              </a:rPr>
              <a:t>George had an employee of the month award, voted for by his customers; he would encourage competition amongst his paper boys and girls by rewarding the ones who delivered their papers within a set period of time and without any complaints from householders. The rewards were simple and probably sounded a bit silly, to adults. </a:t>
            </a:r>
            <a:endParaRPr lang="en-US" sz="2000" dirty="0" smtClean="0">
              <a:solidFill>
                <a:srgbClr val="002060"/>
              </a:solidFill>
            </a:endParaRPr>
          </a:p>
          <a:p>
            <a:pPr marL="360363" indent="-360363">
              <a:buClr>
                <a:schemeClr val="accent6">
                  <a:lumMod val="50000"/>
                </a:schemeClr>
              </a:buClr>
              <a:buFont typeface="Wingdings 3" panose="05040102010807070707" pitchFamily="18" charset="2"/>
              <a:buChar char=""/>
            </a:pPr>
            <a:r>
              <a:rPr lang="en-US" sz="2000" dirty="0" smtClean="0">
                <a:solidFill>
                  <a:srgbClr val="002060"/>
                </a:solidFill>
              </a:rPr>
              <a:t>A </a:t>
            </a:r>
            <a:r>
              <a:rPr lang="en-US" sz="2000" dirty="0">
                <a:solidFill>
                  <a:srgbClr val="002060"/>
                </a:solidFill>
              </a:rPr>
              <a:t>free ice cream to the first paper boy back, and an extra day's pay if there were no complaints in a month, were typical rewards. He even got his staff to believe that not deducting money from their pay when the till didn't balance was a reward</a:t>
            </a:r>
            <a:r>
              <a:rPr lang="en-US" sz="2000" dirty="0" smtClean="0">
                <a:solidFill>
                  <a:srgbClr val="002060"/>
                </a:solidFill>
              </a:rPr>
              <a:t>.</a:t>
            </a:r>
            <a:endParaRPr lang="en-US" sz="2000" dirty="0">
              <a:solidFill>
                <a:srgbClr val="002060"/>
              </a:solidFill>
            </a:endParaRPr>
          </a:p>
        </p:txBody>
      </p:sp>
      <p:sp>
        <p:nvSpPr>
          <p:cNvPr id="6" name="Title 1"/>
          <p:cNvSpPr>
            <a:spLocks noGrp="1"/>
          </p:cNvSpPr>
          <p:nvPr>
            <p:ph type="title"/>
          </p:nvPr>
        </p:nvSpPr>
        <p:spPr>
          <a:xfrm>
            <a:off x="35496" y="72008"/>
            <a:ext cx="7704856" cy="548680"/>
          </a:xfrm>
        </p:spPr>
        <p:txBody>
          <a:bodyPr>
            <a:noAutofit/>
          </a:bodyPr>
          <a:lstStyle/>
          <a:p>
            <a:r>
              <a:rPr lang="en-GB" sz="3200" dirty="0" smtClean="0"/>
              <a:t>19.4 – Financial Incentives – Minimum Wage</a:t>
            </a:r>
            <a:endParaRPr lang="en-GB" sz="32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103</a:t>
            </a:r>
            <a:endParaRPr lang="en-GB" sz="1100" b="1" dirty="0">
              <a:latin typeface="Arial" panose="020B0604020202020204" pitchFamily="34" charset="0"/>
              <a:cs typeface="Arial" panose="020B0604020202020204" pitchFamily="34" charset="0"/>
            </a:endParaRPr>
          </a:p>
        </p:txBody>
      </p:sp>
      <p:pic>
        <p:nvPicPr>
          <p:cNvPr id="166914" name="Picture 2" descr="Image result for newsag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1052736"/>
            <a:ext cx="1619468" cy="1214601"/>
          </a:xfrm>
          <a:prstGeom prst="rect">
            <a:avLst/>
          </a:prstGeom>
          <a:noFill/>
          <a:extLst>
            <a:ext uri="{909E8E84-426E-40DD-AFC4-6F175D3DCCD1}">
              <a14:hiddenFill xmlns:a14="http://schemas.microsoft.com/office/drawing/2010/main">
                <a:solidFill>
                  <a:srgbClr val="FFFFFF"/>
                </a:solidFill>
              </a14:hiddenFill>
            </a:ext>
          </a:extLst>
        </p:spPr>
      </p:pic>
      <p:pic>
        <p:nvPicPr>
          <p:cNvPr id="166918" name="Picture 6" descr="Image result for newsage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296" y="2348880"/>
            <a:ext cx="1619468" cy="1214601"/>
          </a:xfrm>
          <a:prstGeom prst="rect">
            <a:avLst/>
          </a:prstGeom>
          <a:noFill/>
          <a:extLst>
            <a:ext uri="{909E8E84-426E-40DD-AFC4-6F175D3DCCD1}">
              <a14:hiddenFill xmlns:a14="http://schemas.microsoft.com/office/drawing/2010/main">
                <a:solidFill>
                  <a:srgbClr val="FFFFFF"/>
                </a:solidFill>
              </a14:hiddenFill>
            </a:ext>
          </a:extLst>
        </p:spPr>
      </p:pic>
      <p:pic>
        <p:nvPicPr>
          <p:cNvPr id="166920" name="Picture 8" descr="Image result for newspaper bo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6296" y="3645025"/>
            <a:ext cx="1619468" cy="1296524"/>
          </a:xfrm>
          <a:prstGeom prst="rect">
            <a:avLst/>
          </a:prstGeom>
          <a:noFill/>
          <a:extLst>
            <a:ext uri="{909E8E84-426E-40DD-AFC4-6F175D3DCCD1}">
              <a14:hiddenFill xmlns:a14="http://schemas.microsoft.com/office/drawing/2010/main">
                <a:solidFill>
                  <a:srgbClr val="FFFFFF"/>
                </a:solidFill>
              </a14:hiddenFill>
            </a:ext>
          </a:extLst>
        </p:spPr>
      </p:pic>
      <p:pic>
        <p:nvPicPr>
          <p:cNvPr id="166922" name="Picture 10" descr="Image result for ice cream con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2036" t="9790" r="20474"/>
          <a:stretch/>
        </p:blipFill>
        <p:spPr bwMode="auto">
          <a:xfrm>
            <a:off x="7620798" y="5032035"/>
            <a:ext cx="911642" cy="1565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116078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7056784" cy="5632311"/>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00" dirty="0">
                <a:solidFill>
                  <a:srgbClr val="002060"/>
                </a:solidFill>
              </a:rPr>
              <a:t>George rewarded staff for loyalty and was always generous at Christmas. He used to praise highly and had high expectations of his staff. Few let him down. </a:t>
            </a:r>
            <a:endParaRPr lang="en-US" sz="2000" dirty="0" smtClean="0">
              <a:solidFill>
                <a:srgbClr val="002060"/>
              </a:solidFill>
            </a:endParaRPr>
          </a:p>
          <a:p>
            <a:pPr marL="360363" indent="-360363">
              <a:buClr>
                <a:schemeClr val="accent6">
                  <a:lumMod val="50000"/>
                </a:schemeClr>
              </a:buClr>
              <a:buFont typeface="Wingdings 3" panose="05040102010807070707" pitchFamily="18" charset="2"/>
              <a:buChar char=""/>
            </a:pPr>
            <a:r>
              <a:rPr lang="en-US" sz="2000" dirty="0" smtClean="0">
                <a:solidFill>
                  <a:srgbClr val="002060"/>
                </a:solidFill>
              </a:rPr>
              <a:t>He treated customers well and his staff better. He was fair and would always check on staff when they were ill. He had a uniform for his staff which he paid for and he set staff work-related targets - he used to call them his 'goal of the month'. (He thought this was very funny.) George was often surprised at how successful he was. Perhaps you wouldn't be!</a:t>
            </a:r>
          </a:p>
          <a:p>
            <a:pPr>
              <a:buClr>
                <a:schemeClr val="accent6">
                  <a:lumMod val="50000"/>
                </a:schemeClr>
              </a:buClr>
            </a:pPr>
            <a:r>
              <a:rPr lang="en-US" sz="2000" b="1" dirty="0" smtClean="0">
                <a:solidFill>
                  <a:srgbClr val="FF0000"/>
                </a:solidFill>
              </a:rPr>
              <a:t>Questions</a:t>
            </a:r>
            <a:endParaRPr lang="en-US" sz="2000" b="1" dirty="0">
              <a:solidFill>
                <a:srgbClr val="FF0000"/>
              </a:solidFill>
            </a:endParaRPr>
          </a:p>
          <a:p>
            <a:pPr marL="360363" indent="-360363">
              <a:buClr>
                <a:schemeClr val="accent6">
                  <a:lumMod val="50000"/>
                </a:schemeClr>
              </a:buClr>
              <a:buFont typeface="+mj-lt"/>
              <a:buAutoNum type="arabicPeriod"/>
            </a:pPr>
            <a:r>
              <a:rPr lang="en-US" sz="2000" dirty="0" smtClean="0">
                <a:solidFill>
                  <a:srgbClr val="FF0000"/>
                </a:solidFill>
              </a:rPr>
              <a:t>George </a:t>
            </a:r>
            <a:r>
              <a:rPr lang="en-US" sz="2000" dirty="0">
                <a:solidFill>
                  <a:srgbClr val="FF0000"/>
                </a:solidFill>
              </a:rPr>
              <a:t>had never heard of any motivational theory or theorist. Of the motivational theories you have learnt, which one(s) fit most closely to George's philosophy? Explain your answer.</a:t>
            </a:r>
          </a:p>
          <a:p>
            <a:pPr marL="360363" indent="-360363">
              <a:buClr>
                <a:schemeClr val="accent6">
                  <a:lumMod val="50000"/>
                </a:schemeClr>
              </a:buClr>
              <a:buFont typeface="+mj-lt"/>
              <a:buAutoNum type="arabicPeriod"/>
            </a:pPr>
            <a:r>
              <a:rPr lang="en-US" sz="2000" dirty="0" smtClean="0">
                <a:solidFill>
                  <a:srgbClr val="FF0000"/>
                </a:solidFill>
              </a:rPr>
              <a:t>In </a:t>
            </a:r>
            <a:r>
              <a:rPr lang="en-US" sz="2000" dirty="0">
                <a:solidFill>
                  <a:srgbClr val="FF0000"/>
                </a:solidFill>
              </a:rPr>
              <a:t>what way would you reward staff who are loyal to you?</a:t>
            </a:r>
          </a:p>
          <a:p>
            <a:pPr marL="360363" indent="-360363">
              <a:buClr>
                <a:schemeClr val="accent6">
                  <a:lumMod val="50000"/>
                </a:schemeClr>
              </a:buClr>
              <a:buFont typeface="+mj-lt"/>
              <a:buAutoNum type="arabicPeriod"/>
            </a:pPr>
            <a:r>
              <a:rPr lang="en-US" sz="2000" dirty="0" smtClean="0">
                <a:solidFill>
                  <a:srgbClr val="FF0000"/>
                </a:solidFill>
              </a:rPr>
              <a:t>What </a:t>
            </a:r>
            <a:r>
              <a:rPr lang="en-US" sz="2000" dirty="0">
                <a:solidFill>
                  <a:srgbClr val="FF0000"/>
                </a:solidFill>
              </a:rPr>
              <a:t>do you think were the main reasons for George's success in business?</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19.4 – Financial Incentives – Minimum Wage</a:t>
            </a:r>
            <a:endParaRPr lang="en-GB" sz="32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103</a:t>
            </a:r>
            <a:endParaRPr lang="en-GB" sz="1100" b="1" dirty="0">
              <a:latin typeface="Arial" panose="020B0604020202020204" pitchFamily="34" charset="0"/>
              <a:cs typeface="Arial" panose="020B0604020202020204" pitchFamily="34" charset="0"/>
            </a:endParaRPr>
          </a:p>
        </p:txBody>
      </p:sp>
      <p:pic>
        <p:nvPicPr>
          <p:cNvPr id="7" name="Picture 2" descr="Image result for newsag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1052736"/>
            <a:ext cx="1619468" cy="121460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mage result for newsage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296" y="2348880"/>
            <a:ext cx="1619468" cy="12146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Image result for newspaper bo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6296" y="3645025"/>
            <a:ext cx="1619468" cy="129652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Image result for ice cream con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2036" t="9790" r="20474"/>
          <a:stretch/>
        </p:blipFill>
        <p:spPr bwMode="auto">
          <a:xfrm>
            <a:off x="7620798" y="5032035"/>
            <a:ext cx="911642" cy="1565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4759652"/>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6768752" cy="5632311"/>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00" dirty="0"/>
              <a:t>A good initial rate of pay may be part of a remuneration package that might also include profit sharing. </a:t>
            </a:r>
            <a:r>
              <a:rPr lang="en-US" sz="2000" b="1" dirty="0">
                <a:solidFill>
                  <a:srgbClr val="FF0000"/>
                </a:solidFill>
              </a:rPr>
              <a:t>Profit sharing</a:t>
            </a:r>
            <a:r>
              <a:rPr lang="en-US" sz="2000" dirty="0"/>
              <a:t> encourages employees or partners in a business to be as productive as possible as they will (usually) get a predetermined, equal percentage share of the profit. Similarly employees may get a bonus related to the profits made; usually a proportion of the profits are set aside for this use. This is known as </a:t>
            </a:r>
            <a:r>
              <a:rPr lang="en-US" sz="2000" b="1" dirty="0">
                <a:solidFill>
                  <a:srgbClr val="FF0000"/>
                </a:solidFill>
              </a:rPr>
              <a:t>profit related pay</a:t>
            </a:r>
            <a:r>
              <a:rPr lang="en-US" sz="2000" dirty="0"/>
              <a:t>.</a:t>
            </a:r>
          </a:p>
          <a:p>
            <a:pPr marL="360363" indent="-360363">
              <a:buClr>
                <a:schemeClr val="accent6">
                  <a:lumMod val="50000"/>
                </a:schemeClr>
              </a:buClr>
              <a:buFont typeface="Wingdings 3" panose="05040102010807070707" pitchFamily="18" charset="2"/>
              <a:buChar char=""/>
            </a:pPr>
            <a:r>
              <a:rPr lang="en-US" sz="2000" dirty="0"/>
              <a:t>At John Lewis all the profit remaining after investment is ploughed back into the business is shared amongst the employees. This percentage has been as high as 15 per cent of earnings. The main problem with these last two types of financial incentive is that they are paid to everyone regardless of their level of performance. </a:t>
            </a:r>
          </a:p>
          <a:p>
            <a:pPr marL="360363" indent="-360363">
              <a:buClr>
                <a:schemeClr val="accent6">
                  <a:lumMod val="50000"/>
                </a:schemeClr>
              </a:buClr>
              <a:buFont typeface="Wingdings 3" panose="05040102010807070707" pitchFamily="18" charset="2"/>
              <a:buChar char=""/>
            </a:pPr>
            <a:r>
              <a:rPr lang="en-US" sz="2000" dirty="0"/>
              <a:t>This can prove frustrating for </a:t>
            </a:r>
            <a:r>
              <a:rPr lang="en-US" sz="2000" i="1" dirty="0"/>
              <a:t>hard-working</a:t>
            </a:r>
            <a:r>
              <a:rPr lang="en-US" sz="2000" dirty="0"/>
              <a:t> employees who see less hard working employees getting the same reward</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sz="2600" dirty="0" smtClean="0"/>
              <a:t>19.4 – Financial Incentives – Performance Related Pay</a:t>
            </a:r>
            <a:endParaRPr lang="en-GB" sz="26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103</a:t>
            </a:r>
            <a:endParaRPr lang="en-GB" sz="1100" b="1" dirty="0">
              <a:latin typeface="Arial" panose="020B0604020202020204" pitchFamily="34" charset="0"/>
              <a:cs typeface="Arial" panose="020B0604020202020204" pitchFamily="34" charset="0"/>
            </a:endParaRPr>
          </a:p>
        </p:txBody>
      </p:sp>
      <p:pic>
        <p:nvPicPr>
          <p:cNvPr id="167938" name="Picture 2" descr="Image result for performance related pay exampl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752" t="19573" r="5018" b="7627"/>
          <a:stretch/>
        </p:blipFill>
        <p:spPr bwMode="auto">
          <a:xfrm>
            <a:off x="6948264" y="1124744"/>
            <a:ext cx="1872208" cy="1812283"/>
          </a:xfrm>
          <a:prstGeom prst="rect">
            <a:avLst/>
          </a:prstGeom>
          <a:noFill/>
          <a:extLst>
            <a:ext uri="{909E8E84-426E-40DD-AFC4-6F175D3DCCD1}">
              <a14:hiddenFill xmlns:a14="http://schemas.microsoft.com/office/drawing/2010/main">
                <a:solidFill>
                  <a:srgbClr val="FFFFFF"/>
                </a:solidFill>
              </a14:hiddenFill>
            </a:ext>
          </a:extLst>
        </p:spPr>
      </p:pic>
      <p:pic>
        <p:nvPicPr>
          <p:cNvPr id="167940" name="Picture 4" descr="Image result for performance related pay examples"/>
          <p:cNvPicPr>
            <a:picLocks noChangeAspect="1" noChangeArrowheads="1"/>
          </p:cNvPicPr>
          <p:nvPr/>
        </p:nvPicPr>
        <p:blipFill rotWithShape="1">
          <a:blip r:embed="rId4">
            <a:extLst>
              <a:ext uri="{28A0092B-C50C-407E-A947-70E740481C1C}">
                <a14:useLocalDpi xmlns:a14="http://schemas.microsoft.com/office/drawing/2010/main" val="0"/>
              </a:ext>
            </a:extLst>
          </a:blip>
          <a:srcRect t="45887" b="3300"/>
          <a:stretch/>
        </p:blipFill>
        <p:spPr bwMode="auto">
          <a:xfrm>
            <a:off x="6948264" y="2996952"/>
            <a:ext cx="1872208" cy="1572133"/>
          </a:xfrm>
          <a:prstGeom prst="rect">
            <a:avLst/>
          </a:prstGeom>
          <a:noFill/>
          <a:extLst>
            <a:ext uri="{909E8E84-426E-40DD-AFC4-6F175D3DCCD1}">
              <a14:hiddenFill xmlns:a14="http://schemas.microsoft.com/office/drawing/2010/main">
                <a:solidFill>
                  <a:srgbClr val="FFFFFF"/>
                </a:solidFill>
              </a14:hiddenFill>
            </a:ext>
          </a:extLst>
        </p:spPr>
      </p:pic>
      <p:pic>
        <p:nvPicPr>
          <p:cNvPr id="167942" name="Picture 6" descr="Image result for performance related pay examples">
            <a:hlinkClick r:id="rId5"/>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534" t="3885" r="3393" b="8849"/>
          <a:stretch/>
        </p:blipFill>
        <p:spPr bwMode="auto">
          <a:xfrm>
            <a:off x="6948264" y="4653137"/>
            <a:ext cx="1872208"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733177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652702" cy="3545586"/>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1870" dirty="0"/>
              <a:t>A similar sounding concept which is actually quite different from profit sharing and profit related pay is </a:t>
            </a:r>
            <a:r>
              <a:rPr lang="en-US" sz="1870" b="1" dirty="0">
                <a:solidFill>
                  <a:srgbClr val="FF0000"/>
                </a:solidFill>
              </a:rPr>
              <a:t>performance related pay</a:t>
            </a:r>
            <a:r>
              <a:rPr lang="en-US" sz="1870" dirty="0"/>
              <a:t>. Here workers are judged and rewarded individually, according to how they have performed. </a:t>
            </a:r>
            <a:endParaRPr lang="en-US" sz="1870" dirty="0" smtClean="0"/>
          </a:p>
          <a:p>
            <a:pPr marL="360363" indent="-360363">
              <a:buClr>
                <a:schemeClr val="accent6">
                  <a:lumMod val="50000"/>
                </a:schemeClr>
              </a:buClr>
              <a:buFont typeface="Wingdings 3" panose="05040102010807070707" pitchFamily="18" charset="2"/>
              <a:buChar char=""/>
            </a:pPr>
            <a:r>
              <a:rPr lang="en-US" sz="1870" dirty="0" smtClean="0"/>
              <a:t>This </a:t>
            </a:r>
            <a:r>
              <a:rPr lang="en-US" sz="1870" dirty="0"/>
              <a:t>incentive has become more popular in some industries where there has been a move away from industry-wide agreements to local agreements, allowing for a greater focus on individual and team performances</a:t>
            </a:r>
            <a:r>
              <a:rPr lang="en-US" sz="1870" dirty="0" smtClean="0"/>
              <a:t>.</a:t>
            </a:r>
          </a:p>
          <a:p>
            <a:pPr marL="360363" indent="-360363">
              <a:buClr>
                <a:schemeClr val="accent6">
                  <a:lumMod val="50000"/>
                </a:schemeClr>
              </a:buClr>
              <a:buFont typeface="Wingdings 3" panose="05040102010807070707" pitchFamily="18" charset="2"/>
              <a:buChar char=""/>
            </a:pPr>
            <a:r>
              <a:rPr lang="en-US" sz="1870" dirty="0"/>
              <a:t>Employees are usually subject to an appraisal or a review or assessment each year where their performance is measured against some known, pre-established criteria. Depending on particular schemes, a successful employee may move up the pay scale or receive a small cash payment or bonus. Anyone who does not match up to expectations receives only the basic wage or salary. </a:t>
            </a:r>
          </a:p>
        </p:txBody>
      </p:sp>
      <p:sp>
        <p:nvSpPr>
          <p:cNvPr id="6" name="Title 1"/>
          <p:cNvSpPr>
            <a:spLocks noGrp="1"/>
          </p:cNvSpPr>
          <p:nvPr>
            <p:ph type="title"/>
          </p:nvPr>
        </p:nvSpPr>
        <p:spPr>
          <a:xfrm>
            <a:off x="35496" y="72008"/>
            <a:ext cx="7704856" cy="548680"/>
          </a:xfrm>
        </p:spPr>
        <p:txBody>
          <a:bodyPr>
            <a:noAutofit/>
          </a:bodyPr>
          <a:lstStyle/>
          <a:p>
            <a:r>
              <a:rPr lang="en-GB" sz="2600" dirty="0" smtClean="0"/>
              <a:t>19.4 – Financial Incentives – Performance Related Pay</a:t>
            </a:r>
            <a:endParaRPr lang="en-GB" sz="26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104</a:t>
            </a:r>
            <a:endParaRPr lang="en-GB" sz="1100" b="1" dirty="0">
              <a:latin typeface="Arial" panose="020B0604020202020204" pitchFamily="34" charset="0"/>
              <a:cs typeface="Arial" panose="020B0604020202020204" pitchFamily="34" charset="0"/>
            </a:endParaRPr>
          </a:p>
        </p:txBody>
      </p:sp>
      <p:sp>
        <p:nvSpPr>
          <p:cNvPr id="8" name="Rectangle 7"/>
          <p:cNvSpPr/>
          <p:nvPr/>
        </p:nvSpPr>
        <p:spPr>
          <a:xfrm>
            <a:off x="286597" y="4711901"/>
            <a:ext cx="8617625" cy="1957459"/>
          </a:xfrm>
          <a:prstGeom prst="rect">
            <a:avLst/>
          </a:prstGeom>
          <a:solidFill>
            <a:schemeClr val="accent6">
              <a:lumMod val="60000"/>
              <a:lumOff val="40000"/>
            </a:schemeClr>
          </a:solidFill>
          <a:ln w="47625">
            <a:solidFill>
              <a:srgbClr val="002060"/>
            </a:solidFill>
          </a:ln>
        </p:spPr>
        <p:txBody>
          <a:bodyPr wrap="square">
            <a:spAutoFit/>
          </a:bodyPr>
          <a:lstStyle/>
          <a:p>
            <a:pPr algn="just">
              <a:spcBef>
                <a:spcPts val="900"/>
              </a:spcBef>
              <a:spcAft>
                <a:spcPts val="0"/>
              </a:spcAft>
            </a:pPr>
            <a:r>
              <a:rPr lang="en-US" sz="1770" b="1" dirty="0">
                <a:solidFill>
                  <a:srgbClr val="000000"/>
                </a:solidFill>
                <a:latin typeface="Arial" panose="020B0604020202020204" pitchFamily="34" charset="0"/>
                <a:ea typeface="Segoe UI" panose="020B0502040204020203" pitchFamily="34" charset="0"/>
                <a:cs typeface="Arial" panose="020B0604020202020204" pitchFamily="34" charset="0"/>
              </a:rPr>
              <a:t>Profit sharing </a:t>
            </a:r>
            <a:r>
              <a:rPr lang="en-US" sz="1770" dirty="0">
                <a:solidFill>
                  <a:srgbClr val="000000"/>
                </a:solidFill>
                <a:latin typeface="Arial" panose="020B0604020202020204" pitchFamily="34" charset="0"/>
                <a:ea typeface="Segoe UI" panose="020B0502040204020203" pitchFamily="34" charset="0"/>
                <a:cs typeface="Arial" panose="020B0604020202020204" pitchFamily="34" charset="0"/>
              </a:rPr>
              <a:t>gives employees a percentage of profits as well as basic pay.</a:t>
            </a:r>
          </a:p>
          <a:p>
            <a:pPr algn="just">
              <a:spcBef>
                <a:spcPts val="900"/>
              </a:spcBef>
              <a:spcAft>
                <a:spcPts val="0"/>
              </a:spcAft>
            </a:pPr>
            <a:r>
              <a:rPr lang="en-US" sz="1770" b="1" dirty="0">
                <a:solidFill>
                  <a:srgbClr val="000000"/>
                </a:solidFill>
                <a:latin typeface="Arial" panose="020B0604020202020204" pitchFamily="34" charset="0"/>
                <a:ea typeface="Segoe UI" panose="020B0502040204020203" pitchFamily="34" charset="0"/>
                <a:cs typeface="Arial" panose="020B0604020202020204" pitchFamily="34" charset="0"/>
              </a:rPr>
              <a:t>Profit related pay </a:t>
            </a:r>
            <a:r>
              <a:rPr lang="en-US" sz="1770" dirty="0">
                <a:solidFill>
                  <a:srgbClr val="000000"/>
                </a:solidFill>
                <a:latin typeface="Arial" panose="020B0604020202020204" pitchFamily="34" charset="0"/>
                <a:ea typeface="Segoe UI" panose="020B0502040204020203" pitchFamily="34" charset="0"/>
                <a:cs typeface="Arial" panose="020B0604020202020204" pitchFamily="34" charset="0"/>
              </a:rPr>
              <a:t>relates a proportion of pay directly to the level of profit. In the UK there is a tax incentive to pay this way, but it has not been widely adopted.</a:t>
            </a:r>
          </a:p>
          <a:p>
            <a:pPr algn="just">
              <a:spcBef>
                <a:spcPts val="900"/>
              </a:spcBef>
              <a:spcAft>
                <a:spcPts val="0"/>
              </a:spcAft>
            </a:pPr>
            <a:r>
              <a:rPr lang="en-US" sz="1770" b="1" dirty="0">
                <a:solidFill>
                  <a:srgbClr val="000000"/>
                </a:solidFill>
                <a:latin typeface="Arial" panose="020B0604020202020204" pitchFamily="34" charset="0"/>
                <a:ea typeface="Segoe UI" panose="020B0502040204020203" pitchFamily="34" charset="0"/>
                <a:cs typeface="Arial" panose="020B0604020202020204" pitchFamily="34" charset="0"/>
              </a:rPr>
              <a:t>Performance related pay </a:t>
            </a:r>
            <a:r>
              <a:rPr lang="en-US" sz="1770" dirty="0">
                <a:solidFill>
                  <a:srgbClr val="000000"/>
                </a:solidFill>
                <a:latin typeface="Arial" panose="020B0604020202020204" pitchFamily="34" charset="0"/>
                <a:ea typeface="Segoe UI" panose="020B0502040204020203" pitchFamily="34" charset="0"/>
                <a:cs typeface="Arial" panose="020B0604020202020204" pitchFamily="34" charset="0"/>
              </a:rPr>
              <a:t>usually consists of a bonus related to employee achievement of some kind. The targets against which performance is measured could for example be related to output or quality or customer service.</a:t>
            </a:r>
          </a:p>
        </p:txBody>
      </p:sp>
    </p:spTree>
    <p:extLst>
      <p:ext uri="{BB962C8B-B14F-4D97-AF65-F5344CB8AC3E}">
        <p14:creationId xmlns:p14="http://schemas.microsoft.com/office/powerpoint/2010/main" val="808673413"/>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7416824" cy="4932119"/>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1850" dirty="0"/>
              <a:t>There is a presumption that employees will be motivated by this type of performance related pay. However there is a danger that some awards may appear to be subjective if targets are unclear. Sometimes employees come to expect a reward of some sort regardless of their performance. (This seems to apply in banking.)</a:t>
            </a:r>
          </a:p>
          <a:p>
            <a:pPr marL="360363" indent="-360363">
              <a:buClr>
                <a:schemeClr val="accent6">
                  <a:lumMod val="50000"/>
                </a:schemeClr>
              </a:buClr>
              <a:buFont typeface="Wingdings 3" panose="05040102010807070707" pitchFamily="18" charset="2"/>
              <a:buChar char=""/>
            </a:pPr>
            <a:r>
              <a:rPr lang="en-US" sz="1850" dirty="0"/>
              <a:t>In the past, it was common for employees to be paid </a:t>
            </a:r>
            <a:r>
              <a:rPr lang="en-US" sz="1850" b="1" dirty="0">
                <a:solidFill>
                  <a:srgbClr val="FF0000"/>
                </a:solidFill>
              </a:rPr>
              <a:t>piece-rates</a:t>
            </a:r>
            <a:r>
              <a:rPr lang="en-US" sz="1850" dirty="0"/>
              <a:t>, which meant paying according to how many items had been produced. Taylor saw this as the best way to motivate workers. This approach is now little used even in manufacturing situations. However many people still get a commission payment if they make a sale.</a:t>
            </a:r>
          </a:p>
          <a:p>
            <a:pPr marL="360363" indent="-360363">
              <a:buClr>
                <a:schemeClr val="accent6">
                  <a:lumMod val="50000"/>
                </a:schemeClr>
              </a:buClr>
              <a:buFont typeface="Wingdings 3" panose="05040102010807070707" pitchFamily="18" charset="2"/>
              <a:buChar char=""/>
            </a:pPr>
            <a:r>
              <a:rPr lang="en-US" sz="1850" dirty="0"/>
              <a:t>Piece-rates had their attractions for hard working employees, as long as there was a plentiful supply of work to be done, i.e. there were enough pieces to make. The method didn't work very well if there was a bottleneck in production or if there were problems with delivery and rigorous quality control procedures were required.</a:t>
            </a:r>
          </a:p>
        </p:txBody>
      </p:sp>
      <p:sp>
        <p:nvSpPr>
          <p:cNvPr id="6" name="Title 1"/>
          <p:cNvSpPr>
            <a:spLocks noGrp="1"/>
          </p:cNvSpPr>
          <p:nvPr>
            <p:ph type="title"/>
          </p:nvPr>
        </p:nvSpPr>
        <p:spPr>
          <a:xfrm>
            <a:off x="35496" y="72008"/>
            <a:ext cx="7704856" cy="548680"/>
          </a:xfrm>
        </p:spPr>
        <p:txBody>
          <a:bodyPr>
            <a:noAutofit/>
          </a:bodyPr>
          <a:lstStyle/>
          <a:p>
            <a:r>
              <a:rPr lang="en-GB" sz="2600" dirty="0" smtClean="0"/>
              <a:t>19.4 – Financial Incentives – Performance Related Pay</a:t>
            </a:r>
            <a:endParaRPr lang="en-GB" sz="26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104</a:t>
            </a:r>
            <a:endParaRPr lang="en-GB" sz="1100" b="1" dirty="0">
              <a:latin typeface="Arial" panose="020B0604020202020204" pitchFamily="34" charset="0"/>
              <a:cs typeface="Arial" panose="020B0604020202020204" pitchFamily="34" charset="0"/>
            </a:endParaRPr>
          </a:p>
        </p:txBody>
      </p:sp>
      <p:sp>
        <p:nvSpPr>
          <p:cNvPr id="7" name="Rectangle 6"/>
          <p:cNvSpPr/>
          <p:nvPr/>
        </p:nvSpPr>
        <p:spPr>
          <a:xfrm>
            <a:off x="286597" y="5949280"/>
            <a:ext cx="8617625" cy="677108"/>
          </a:xfrm>
          <a:prstGeom prst="rect">
            <a:avLst/>
          </a:prstGeom>
          <a:solidFill>
            <a:schemeClr val="accent6">
              <a:lumMod val="60000"/>
              <a:lumOff val="40000"/>
            </a:schemeClr>
          </a:solidFill>
          <a:ln w="47625">
            <a:solidFill>
              <a:srgbClr val="002060"/>
            </a:solidFill>
          </a:ln>
        </p:spPr>
        <p:txBody>
          <a:bodyPr wrap="square">
            <a:spAutoFit/>
          </a:bodyPr>
          <a:lstStyle/>
          <a:p>
            <a:pPr algn="just">
              <a:spcBef>
                <a:spcPts val="900"/>
              </a:spcBef>
              <a:spcAft>
                <a:spcPts val="0"/>
              </a:spcAft>
            </a:pPr>
            <a:r>
              <a:rPr lang="en-US" sz="1900" b="1" dirty="0">
                <a:solidFill>
                  <a:srgbClr val="FF0000"/>
                </a:solidFill>
                <a:latin typeface="Arial" panose="020B0604020202020204" pitchFamily="34" charset="0"/>
                <a:ea typeface="Segoe UI" panose="020B0502040204020203" pitchFamily="34" charset="0"/>
                <a:cs typeface="Arial" panose="020B0604020202020204" pitchFamily="34" charset="0"/>
              </a:rPr>
              <a:t>Piece-rates</a:t>
            </a:r>
            <a:r>
              <a:rPr lang="en-US" sz="1900" dirty="0">
                <a:solidFill>
                  <a:srgbClr val="000000"/>
                </a:solidFill>
                <a:latin typeface="Arial" panose="020B0604020202020204" pitchFamily="34" charset="0"/>
                <a:ea typeface="Segoe UI" panose="020B0502040204020203" pitchFamily="34" charset="0"/>
                <a:cs typeface="Arial" panose="020B0604020202020204" pitchFamily="34" charset="0"/>
              </a:rPr>
              <a:t> are wages paid according to the amount produced. Fruit pickers are sometimes paid this way.</a:t>
            </a:r>
          </a:p>
        </p:txBody>
      </p:sp>
      <p:pic>
        <p:nvPicPr>
          <p:cNvPr id="168962" name="Picture 2" descr="Image result for fruit pickers"/>
          <p:cNvPicPr>
            <a:picLocks noChangeAspect="1" noChangeArrowheads="1"/>
          </p:cNvPicPr>
          <p:nvPr/>
        </p:nvPicPr>
        <p:blipFill rotWithShape="1">
          <a:blip r:embed="rId3">
            <a:extLst>
              <a:ext uri="{28A0092B-C50C-407E-A947-70E740481C1C}">
                <a14:useLocalDpi xmlns:a14="http://schemas.microsoft.com/office/drawing/2010/main" val="0"/>
              </a:ext>
            </a:extLst>
          </a:blip>
          <a:srcRect l="49348" r="3403"/>
          <a:stretch/>
        </p:blipFill>
        <p:spPr bwMode="auto">
          <a:xfrm>
            <a:off x="7668343" y="1082701"/>
            <a:ext cx="1200727" cy="1588285"/>
          </a:xfrm>
          <a:prstGeom prst="rect">
            <a:avLst/>
          </a:prstGeom>
          <a:noFill/>
          <a:extLst>
            <a:ext uri="{909E8E84-426E-40DD-AFC4-6F175D3DCCD1}">
              <a14:hiddenFill xmlns:a14="http://schemas.microsoft.com/office/drawing/2010/main">
                <a:solidFill>
                  <a:srgbClr val="FFFFFF"/>
                </a:solidFill>
              </a14:hiddenFill>
            </a:ext>
          </a:extLst>
        </p:spPr>
      </p:pic>
      <p:pic>
        <p:nvPicPr>
          <p:cNvPr id="168964" name="Picture 4" descr="Image result for piece rate workers"/>
          <p:cNvPicPr>
            <a:picLocks noChangeAspect="1" noChangeArrowheads="1"/>
          </p:cNvPicPr>
          <p:nvPr/>
        </p:nvPicPr>
        <p:blipFill rotWithShape="1">
          <a:blip r:embed="rId4">
            <a:extLst>
              <a:ext uri="{28A0092B-C50C-407E-A947-70E740481C1C}">
                <a14:useLocalDpi xmlns:a14="http://schemas.microsoft.com/office/drawing/2010/main" val="0"/>
              </a:ext>
            </a:extLst>
          </a:blip>
          <a:srcRect l="3918" r="42323"/>
          <a:stretch/>
        </p:blipFill>
        <p:spPr bwMode="auto">
          <a:xfrm>
            <a:off x="7668343" y="2772999"/>
            <a:ext cx="1200727" cy="1489017"/>
          </a:xfrm>
          <a:prstGeom prst="rect">
            <a:avLst/>
          </a:prstGeom>
          <a:noFill/>
          <a:extLst>
            <a:ext uri="{909E8E84-426E-40DD-AFC4-6F175D3DCCD1}">
              <a14:hiddenFill xmlns:a14="http://schemas.microsoft.com/office/drawing/2010/main">
                <a:solidFill>
                  <a:srgbClr val="FFFFFF"/>
                </a:solidFill>
              </a14:hiddenFill>
            </a:ext>
          </a:extLst>
        </p:spPr>
      </p:pic>
      <p:pic>
        <p:nvPicPr>
          <p:cNvPr id="168966" name="Picture 6" descr="Image result for salt workers sudan"/>
          <p:cNvPicPr>
            <a:picLocks noChangeAspect="1" noChangeArrowheads="1"/>
          </p:cNvPicPr>
          <p:nvPr/>
        </p:nvPicPr>
        <p:blipFill rotWithShape="1">
          <a:blip r:embed="rId5">
            <a:extLst>
              <a:ext uri="{28A0092B-C50C-407E-A947-70E740481C1C}">
                <a14:useLocalDpi xmlns:a14="http://schemas.microsoft.com/office/drawing/2010/main" val="0"/>
              </a:ext>
            </a:extLst>
          </a:blip>
          <a:srcRect l="22103" t="7042" r="35456" b="6063"/>
          <a:stretch/>
        </p:blipFill>
        <p:spPr bwMode="auto">
          <a:xfrm>
            <a:off x="7668342" y="4358250"/>
            <a:ext cx="1200727"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482664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5976664" cy="5478423"/>
          </a:xfrm>
          <a:prstGeom prst="rect">
            <a:avLst/>
          </a:prstGeom>
        </p:spPr>
        <p:txBody>
          <a:bodyPr wrap="square">
            <a:spAutoFit/>
          </a:bodyPr>
          <a:lstStyle/>
          <a:p>
            <a:pPr>
              <a:buClr>
                <a:schemeClr val="accent6">
                  <a:lumMod val="50000"/>
                </a:schemeClr>
              </a:buClr>
            </a:pPr>
            <a:r>
              <a:rPr lang="en-US" sz="2500" b="1" dirty="0">
                <a:solidFill>
                  <a:srgbClr val="FF0000"/>
                </a:solidFill>
              </a:rPr>
              <a:t>Show what you know</a:t>
            </a:r>
          </a:p>
          <a:p>
            <a:pPr marL="457200" indent="-457200">
              <a:buClr>
                <a:schemeClr val="accent6">
                  <a:lumMod val="50000"/>
                </a:schemeClr>
              </a:buClr>
              <a:buFont typeface="+mj-lt"/>
              <a:buAutoNum type="arabicPeriod"/>
            </a:pPr>
            <a:r>
              <a:rPr lang="en-US" sz="2500" dirty="0" smtClean="0">
                <a:solidFill>
                  <a:srgbClr val="FF0000"/>
                </a:solidFill>
              </a:rPr>
              <a:t>Explain </a:t>
            </a:r>
            <a:r>
              <a:rPr lang="en-US" sz="2500" dirty="0">
                <a:solidFill>
                  <a:srgbClr val="FF0000"/>
                </a:solidFill>
              </a:rPr>
              <a:t>'commission' and give an example of its use.</a:t>
            </a:r>
          </a:p>
          <a:p>
            <a:pPr marL="457200" indent="-457200">
              <a:buClr>
                <a:schemeClr val="accent6">
                  <a:lumMod val="50000"/>
                </a:schemeClr>
              </a:buClr>
              <a:buFont typeface="+mj-lt"/>
              <a:buAutoNum type="arabicPeriod"/>
            </a:pPr>
            <a:r>
              <a:rPr lang="en-US" sz="2500" dirty="0" smtClean="0">
                <a:solidFill>
                  <a:srgbClr val="FF0000"/>
                </a:solidFill>
              </a:rPr>
              <a:t>Why </a:t>
            </a:r>
            <a:r>
              <a:rPr lang="en-US" sz="2500" dirty="0">
                <a:solidFill>
                  <a:srgbClr val="FF0000"/>
                </a:solidFill>
              </a:rPr>
              <a:t>might some employees view profit sharing and profit related pay as unfair?</a:t>
            </a:r>
          </a:p>
          <a:p>
            <a:pPr marL="457200" indent="-457200">
              <a:buClr>
                <a:schemeClr val="accent6">
                  <a:lumMod val="50000"/>
                </a:schemeClr>
              </a:buClr>
              <a:buFont typeface="+mj-lt"/>
              <a:buAutoNum type="arabicPeriod"/>
            </a:pPr>
            <a:r>
              <a:rPr lang="en-US" sz="2500" dirty="0" smtClean="0">
                <a:solidFill>
                  <a:srgbClr val="FF0000"/>
                </a:solidFill>
              </a:rPr>
              <a:t>What </a:t>
            </a:r>
            <a:r>
              <a:rPr lang="en-US" sz="2500" dirty="0">
                <a:solidFill>
                  <a:srgbClr val="FF0000"/>
                </a:solidFill>
              </a:rPr>
              <a:t>are the essential features of a good pay scheme?</a:t>
            </a:r>
          </a:p>
          <a:p>
            <a:pPr marL="457200" indent="-457200">
              <a:buClr>
                <a:schemeClr val="accent6">
                  <a:lumMod val="50000"/>
                </a:schemeClr>
              </a:buClr>
              <a:buFont typeface="+mj-lt"/>
              <a:buAutoNum type="arabicPeriod"/>
            </a:pPr>
            <a:r>
              <a:rPr lang="en-US" sz="2500" dirty="0" smtClean="0">
                <a:solidFill>
                  <a:srgbClr val="FF0000"/>
                </a:solidFill>
              </a:rPr>
              <a:t>What </a:t>
            </a:r>
            <a:r>
              <a:rPr lang="en-US" sz="2500" dirty="0">
                <a:solidFill>
                  <a:srgbClr val="FF0000"/>
                </a:solidFill>
              </a:rPr>
              <a:t>is a piece-rate system and what problems might there be for employees on such a system?</a:t>
            </a:r>
          </a:p>
          <a:p>
            <a:pPr marL="457200" indent="-457200">
              <a:buClr>
                <a:schemeClr val="accent6">
                  <a:lumMod val="50000"/>
                </a:schemeClr>
              </a:buClr>
              <a:buFont typeface="+mj-lt"/>
              <a:buAutoNum type="arabicPeriod"/>
            </a:pPr>
            <a:r>
              <a:rPr lang="en-US" sz="2500" dirty="0" smtClean="0">
                <a:solidFill>
                  <a:srgbClr val="FF0000"/>
                </a:solidFill>
              </a:rPr>
              <a:t>Why </a:t>
            </a:r>
            <a:r>
              <a:rPr lang="en-US" sz="2500" dirty="0">
                <a:solidFill>
                  <a:srgbClr val="FF0000"/>
                </a:solidFill>
              </a:rPr>
              <a:t>is performance related pay easier to establish at local rather than a national level? </a:t>
            </a:r>
          </a:p>
        </p:txBody>
      </p:sp>
      <p:sp>
        <p:nvSpPr>
          <p:cNvPr id="6" name="Title 1"/>
          <p:cNvSpPr>
            <a:spLocks noGrp="1"/>
          </p:cNvSpPr>
          <p:nvPr>
            <p:ph type="title"/>
          </p:nvPr>
        </p:nvSpPr>
        <p:spPr>
          <a:xfrm>
            <a:off x="35496" y="72008"/>
            <a:ext cx="7704856" cy="548680"/>
          </a:xfrm>
        </p:spPr>
        <p:txBody>
          <a:bodyPr>
            <a:noAutofit/>
          </a:bodyPr>
          <a:lstStyle/>
          <a:p>
            <a:r>
              <a:rPr lang="en-GB" sz="2600" dirty="0" smtClean="0"/>
              <a:t>19.4 – Financial Incentives – Performance Related Pay</a:t>
            </a:r>
            <a:endParaRPr lang="en-GB" sz="2600" dirty="0"/>
          </a:p>
        </p:txBody>
      </p:sp>
      <p:sp>
        <p:nvSpPr>
          <p:cNvPr id="5" name="Round Same Side Corner Rectangle 4">
            <a:hlinkClick r:id="" action="ppaction://noaction"/>
          </p:cNvPr>
          <p:cNvSpPr/>
          <p:nvPr/>
        </p:nvSpPr>
        <p:spPr>
          <a:xfrm>
            <a:off x="6948264" y="620688"/>
            <a:ext cx="792088"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104</a:t>
            </a:r>
            <a:endParaRPr lang="en-GB" sz="1100" b="1" dirty="0">
              <a:latin typeface="Arial" panose="020B0604020202020204" pitchFamily="34" charset="0"/>
              <a:cs typeface="Arial" panose="020B0604020202020204" pitchFamily="34" charset="0"/>
            </a:endParaRPr>
          </a:p>
        </p:txBody>
      </p:sp>
      <p:pic>
        <p:nvPicPr>
          <p:cNvPr id="168964" name="Picture 4" descr="Image result for piece rate workers"/>
          <p:cNvPicPr>
            <a:picLocks noChangeAspect="1" noChangeArrowheads="1"/>
          </p:cNvPicPr>
          <p:nvPr/>
        </p:nvPicPr>
        <p:blipFill rotWithShape="1">
          <a:blip r:embed="rId3">
            <a:extLst>
              <a:ext uri="{28A0092B-C50C-407E-A947-70E740481C1C}">
                <a14:useLocalDpi xmlns:a14="http://schemas.microsoft.com/office/drawing/2010/main" val="0"/>
              </a:ext>
            </a:extLst>
          </a:blip>
          <a:srcRect l="2199" r="22159"/>
          <a:stretch/>
        </p:blipFill>
        <p:spPr bwMode="auto">
          <a:xfrm>
            <a:off x="6228184" y="1068658"/>
            <a:ext cx="2592288" cy="2284683"/>
          </a:xfrm>
          <a:prstGeom prst="rect">
            <a:avLst/>
          </a:prstGeom>
          <a:noFill/>
          <a:extLst>
            <a:ext uri="{909E8E84-426E-40DD-AFC4-6F175D3DCCD1}">
              <a14:hiddenFill xmlns:a14="http://schemas.microsoft.com/office/drawing/2010/main">
                <a:solidFill>
                  <a:srgbClr val="FFFFFF"/>
                </a:solidFill>
              </a14:hiddenFill>
            </a:ext>
          </a:extLst>
        </p:spPr>
      </p:pic>
      <p:pic>
        <p:nvPicPr>
          <p:cNvPr id="171010" name="Picture 2" descr="Image result for bank manager excessive pay">
            <a:hlinkClick r:id="rId4"/>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162" t="14351" r="15189"/>
          <a:stretch/>
        </p:blipFill>
        <p:spPr bwMode="auto">
          <a:xfrm>
            <a:off x="6228184" y="3429000"/>
            <a:ext cx="2592289" cy="1979741"/>
          </a:xfrm>
          <a:prstGeom prst="rect">
            <a:avLst/>
          </a:prstGeom>
          <a:noFill/>
          <a:extLst>
            <a:ext uri="{909E8E84-426E-40DD-AFC4-6F175D3DCCD1}">
              <a14:hiddenFill xmlns:a14="http://schemas.microsoft.com/office/drawing/2010/main">
                <a:solidFill>
                  <a:srgbClr val="FFFFFF"/>
                </a:solidFill>
              </a14:hiddenFill>
            </a:ext>
          </a:extLst>
        </p:spPr>
      </p:pic>
      <p:pic>
        <p:nvPicPr>
          <p:cNvPr id="171012" name="Picture 4" descr="Image result for commission pay structure examp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8184" y="5517232"/>
            <a:ext cx="2592288" cy="864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5002384"/>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16868"/>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260" b="1" dirty="0">
                <a:solidFill>
                  <a:srgbClr val="1F497D"/>
                </a:solidFill>
                <a:latin typeface="Arial" charset="0"/>
              </a:rPr>
              <a:t>Evidence A The Low Cost, No Frills Airline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Ryanair (founded 1985) is Europe’s only ultra-low cost airline, operating more than 1,500 flights per day across 28 countries, connecting 178 destinations. Ryanair currently employs more than 8,500 people. In 2012–2013, passenger traffic grew by 5% to 79.3 million, revenues increased by 13% to €4.8 billion and profit was up 13% to €569 million.</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In summer 2013, Ryanair added another 200 routes and seven new bases, including Marrakesh in Morocco. This should help the number of passengers to increase to 81.5 million in 2014.</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260" dirty="0">
                <a:solidFill>
                  <a:srgbClr val="1F497D"/>
                </a:solidFill>
                <a:latin typeface="Arial" charset="0"/>
              </a:rPr>
              <a:t>Although they still have the lowest fares in Europe, Ryanair’s average fares rose by 6% over the year. But the biggest revenue-earner came from a 20% jump in sales of additional services such as reserved seating, which brought in €1.06 billion – or 22% of total revenue.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19 – Exam Questions – January 2014</a:t>
            </a:r>
            <a:endParaRPr lang="en-GB" sz="3200" dirty="0"/>
          </a:p>
        </p:txBody>
      </p:sp>
      <p:sp>
        <p:nvSpPr>
          <p:cNvPr id="3" name="TextBox 2">
            <a:hlinkClick r:id="rId3" action="ppaction://hlinkfile"/>
          </p:cNvPr>
          <p:cNvSpPr txBox="1"/>
          <p:nvPr/>
        </p:nvSpPr>
        <p:spPr>
          <a:xfrm>
            <a:off x="8316416" y="1052736"/>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245317949"/>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529719"/>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2000" b="1" dirty="0">
                <a:solidFill>
                  <a:srgbClr val="1F497D"/>
                </a:solidFill>
                <a:latin typeface="Arial" charset="0"/>
              </a:rPr>
              <a:t>Evidence C - Low Cost but at a price…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Ryanair’s cost per passenger is the lowest in Europe by some margin, with main rival EasyJet being 67% higher than that of Ryanair. Ryanair uses smaller, lower cost airports with faster turnaround times of only 25 minutes, which allows the airline to maximize aircraft utilisation. It also benefits from high seat density (189 seats per aircraft, compared with 156 seats for EasyJet) with an aircraft capacity utilisation of 82%.</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Ryanair has a younger fleet of aircraft giving them advantages of fuel efficiency and lower maintenance costs. In addition, Ryanair’s labour force is more productive and flexible: 50% of flight crew are contracted and employed only when required.</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2000" dirty="0">
                <a:solidFill>
                  <a:srgbClr val="1F497D"/>
                </a:solidFill>
                <a:latin typeface="Arial" charset="0"/>
              </a:rPr>
              <a:t>There is a downside to cutting costs and Ryanair is frequently featured in surveys as having one of the weakest brands in European aviation. Ryanair is seen as mean, uncaring and money-grabbing, and social media sites are used to reinforce this image as well as complain about poor customer service. Despite this, passenger numbers are set to rise by 4-5% per annum with 98% of all tickets booked online.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19 – Exam Questions – January 2014</a:t>
            </a:r>
            <a:endParaRPr lang="en-GB" sz="3200" dirty="0"/>
          </a:p>
        </p:txBody>
      </p:sp>
      <p:sp>
        <p:nvSpPr>
          <p:cNvPr id="4" name="TextBox 3">
            <a:hlinkClick r:id="rId3" action="ppaction://hlinkfile"/>
          </p:cNvPr>
          <p:cNvSpPr txBox="1"/>
          <p:nvPr/>
        </p:nvSpPr>
        <p:spPr>
          <a:xfrm>
            <a:off x="8316416" y="1052736"/>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47326046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19 – Exam Questions – January 2014</a:t>
            </a:r>
            <a:endParaRPr lang="en-GB" sz="3200" dirty="0"/>
          </a:p>
        </p:txBody>
      </p:sp>
      <p:pic>
        <p:nvPicPr>
          <p:cNvPr id="23554" name="Picture 2" descr="http://www.centreforaviation.com/images/stories/2013/Feb/05/Ryanair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9" y="1131696"/>
            <a:ext cx="3816424" cy="5452034"/>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ryanair fligh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138366"/>
            <a:ext cx="4752529" cy="553099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hlinkClick r:id="rId5" action="ppaction://hlinkfile"/>
          </p:cNvPr>
          <p:cNvSpPr txBox="1"/>
          <p:nvPr/>
        </p:nvSpPr>
        <p:spPr>
          <a:xfrm>
            <a:off x="8316416" y="1052736"/>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59742194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478423"/>
          </a:xfrm>
          <a:prstGeom prst="rect">
            <a:avLst/>
          </a:prstGeom>
        </p:spPr>
        <p:txBody>
          <a:bodyPr wrap="square">
            <a:spAutoFit/>
          </a:bodyPr>
          <a:lstStyle/>
          <a:p>
            <a:pPr marL="457200" indent="-457200">
              <a:spcAft>
                <a:spcPts val="400"/>
              </a:spcAft>
              <a:buClr>
                <a:srgbClr val="F79646">
                  <a:lumMod val="50000"/>
                </a:srgbClr>
              </a:buClr>
              <a:buFont typeface="+mj-lt"/>
              <a:buAutoNum type="arabicPeriod" startAt="8"/>
              <a:tabLst>
                <a:tab pos="8345488" algn="r"/>
              </a:tabLst>
            </a:pPr>
            <a:r>
              <a:rPr lang="en-US" sz="2000" dirty="0" smtClean="0">
                <a:solidFill>
                  <a:srgbClr val="FF0000"/>
                </a:solidFill>
                <a:latin typeface="Arial" charset="0"/>
              </a:rPr>
              <a:t>(a) </a:t>
            </a:r>
            <a:r>
              <a:rPr lang="en-US" sz="2000" dirty="0">
                <a:solidFill>
                  <a:srgbClr val="FF0000"/>
                </a:solidFill>
              </a:rPr>
              <a:t>Analyse how the use of financial incentives might improve staff performance </a:t>
            </a:r>
            <a:r>
              <a:rPr lang="en-US" sz="2000" dirty="0" smtClean="0">
                <a:solidFill>
                  <a:srgbClr val="FF0000"/>
                </a:solidFill>
              </a:rPr>
              <a:t>at Ryanair</a:t>
            </a:r>
            <a:r>
              <a:rPr lang="en-US" sz="2000" dirty="0">
                <a:solidFill>
                  <a:srgbClr val="FF0000"/>
                </a:solidFill>
              </a:rPr>
              <a:t>.. </a:t>
            </a:r>
            <a:r>
              <a:rPr lang="en-US" sz="2000" dirty="0">
                <a:solidFill>
                  <a:srgbClr val="FF0000"/>
                </a:solidFill>
                <a:latin typeface="Arial" charset="0"/>
              </a:rPr>
              <a:t>	(6)</a:t>
            </a: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_________________________________________________________________________________________________________________________________________________________________________________</a:t>
            </a: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a:t>
            </a:r>
          </a:p>
          <a:p>
            <a:pPr fontAlgn="base">
              <a:spcBef>
                <a:spcPct val="0"/>
              </a:spcBef>
              <a:spcAft>
                <a:spcPts val="400"/>
              </a:spcAft>
              <a:buClr>
                <a:srgbClr val="F79646">
                  <a:lumMod val="50000"/>
                </a:srgbClr>
              </a:buClr>
              <a:tabLst>
                <a:tab pos="8345488" algn="r"/>
              </a:tabLst>
            </a:pPr>
            <a:r>
              <a:rPr lang="en-US" sz="2000" dirty="0">
                <a:solidFill>
                  <a:srgbClr val="FF0000"/>
                </a:solidFill>
                <a:latin typeface="Arial" charset="0"/>
              </a:rPr>
              <a:t>_______________________________________________________________________________________________________________________________________________________(Total for Question 8 = </a:t>
            </a:r>
            <a:r>
              <a:rPr lang="en-US" sz="2000" dirty="0" smtClean="0">
                <a:solidFill>
                  <a:srgbClr val="FF0000"/>
                </a:solidFill>
                <a:latin typeface="Arial" charset="0"/>
              </a:rPr>
              <a:t>6 </a:t>
            </a:r>
            <a:r>
              <a:rPr lang="en-US" sz="2000" dirty="0">
                <a:solidFill>
                  <a:srgbClr val="FF0000"/>
                </a:solidFill>
                <a:latin typeface="Arial" charset="0"/>
              </a:rPr>
              <a:t>marks)</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19 – Exam Questions – January 2014</a:t>
            </a:r>
            <a:endParaRPr lang="en-GB" sz="3200" dirty="0"/>
          </a:p>
        </p:txBody>
      </p:sp>
      <p:sp>
        <p:nvSpPr>
          <p:cNvPr id="4" name="TextBox 3">
            <a:hlinkClick r:id="rId3" action="ppaction://hlinkfile"/>
          </p:cNvPr>
          <p:cNvSpPr txBox="1"/>
          <p:nvPr/>
        </p:nvSpPr>
        <p:spPr>
          <a:xfrm>
            <a:off x="8316416" y="2505670"/>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973809815"/>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smtClean="0"/>
              <a:t>19 – Exam Questions – January 2014</a:t>
            </a:r>
            <a:endParaRPr lang="en-GB" sz="3200" dirty="0"/>
          </a:p>
        </p:txBody>
      </p:sp>
      <p:graphicFrame>
        <p:nvGraphicFramePr>
          <p:cNvPr id="4" name="Table 3"/>
          <p:cNvGraphicFramePr>
            <a:graphicFrameLocks noGrp="1"/>
          </p:cNvGraphicFramePr>
          <p:nvPr>
            <p:extLst>
              <p:ext uri="{D42A27DB-BD31-4B8C-83A1-F6EECF244321}">
                <p14:modId xmlns:p14="http://schemas.microsoft.com/office/powerpoint/2010/main" val="346539359"/>
              </p:ext>
            </p:extLst>
          </p:nvPr>
        </p:nvGraphicFramePr>
        <p:xfrm>
          <a:off x="251520" y="1052736"/>
          <a:ext cx="8640960" cy="5519928"/>
        </p:xfrm>
        <a:graphic>
          <a:graphicData uri="http://schemas.openxmlformats.org/drawingml/2006/table">
            <a:tbl>
              <a:tblPr firstRow="1" bandRow="1">
                <a:tableStyleId>{5C22544A-7EE6-4342-B048-85BDC9FD1C3A}</a:tableStyleId>
              </a:tblPr>
              <a:tblGrid>
                <a:gridCol w="1008112"/>
                <a:gridCol w="6768752"/>
                <a:gridCol w="864096"/>
              </a:tblGrid>
              <a:tr h="370840">
                <a:tc>
                  <a:txBody>
                    <a:bodyPr/>
                    <a:lstStyle/>
                    <a:p>
                      <a:pPr algn="l"/>
                      <a:r>
                        <a:rPr lang="en-GB" sz="1400" dirty="0" smtClean="0">
                          <a:latin typeface="Arial" panose="020B0604020202020204" pitchFamily="34" charset="0"/>
                          <a:cs typeface="Arial" panose="020B0604020202020204" pitchFamily="34" charset="0"/>
                        </a:rPr>
                        <a:t>Question Number</a:t>
                      </a:r>
                      <a:endParaRPr lang="en-GB" sz="1400" dirty="0">
                        <a:latin typeface="Arial" panose="020B0604020202020204" pitchFamily="34" charset="0"/>
                        <a:cs typeface="Arial" panose="020B0604020202020204" pitchFamily="34" charset="0"/>
                      </a:endParaRPr>
                    </a:p>
                  </a:txBody>
                  <a:tcPr/>
                </a:tc>
                <a:tc>
                  <a:txBody>
                    <a:bodyPr/>
                    <a:lstStyle/>
                    <a:p>
                      <a:pPr algn="l"/>
                      <a:r>
                        <a:rPr lang="en-GB" sz="1400" b="1" dirty="0" smtClean="0">
                          <a:latin typeface="Arial" panose="020B0604020202020204" pitchFamily="34" charset="0"/>
                          <a:cs typeface="Arial" panose="020B0604020202020204" pitchFamily="34" charset="0"/>
                        </a:rPr>
                        <a:t>Question</a:t>
                      </a:r>
                      <a:endParaRPr lang="en-GB" sz="1400" b="1" dirty="0">
                        <a:latin typeface="Arial" panose="020B0604020202020204" pitchFamily="34" charset="0"/>
                        <a:cs typeface="Arial" panose="020B0604020202020204" pitchFamily="34" charset="0"/>
                      </a:endParaRPr>
                    </a:p>
                  </a:txBody>
                  <a:tcPr/>
                </a:tc>
                <a:tc>
                  <a:txBody>
                    <a:bodyPr/>
                    <a:lstStyle/>
                    <a:p>
                      <a:pPr algn="l"/>
                      <a:r>
                        <a:rPr lang="en-GB" sz="1400" dirty="0" smtClean="0">
                          <a:latin typeface="Arial" panose="020B0604020202020204" pitchFamily="34" charset="0"/>
                          <a:cs typeface="Arial" panose="020B0604020202020204" pitchFamily="34" charset="0"/>
                        </a:rPr>
                        <a:t>Marks</a:t>
                      </a:r>
                    </a:p>
                  </a:txBody>
                  <a:tcPr/>
                </a:tc>
              </a:tr>
              <a:tr h="370840">
                <a:tc>
                  <a:txBody>
                    <a:bodyPr/>
                    <a:lstStyle/>
                    <a:p>
                      <a:pPr algn="l"/>
                      <a:r>
                        <a:rPr lang="en-GB" sz="1800" dirty="0" smtClean="0">
                          <a:latin typeface="Arial" panose="020B0604020202020204" pitchFamily="34" charset="0"/>
                          <a:cs typeface="Arial" panose="020B0604020202020204" pitchFamily="34" charset="0"/>
                        </a:rPr>
                        <a:t>8</a:t>
                      </a:r>
                      <a:r>
                        <a:rPr lang="en-GB" sz="1800" baseline="0" dirty="0" smtClean="0">
                          <a:latin typeface="Arial" panose="020B0604020202020204" pitchFamily="34" charset="0"/>
                          <a:cs typeface="Arial" panose="020B0604020202020204" pitchFamily="34" charset="0"/>
                        </a:rPr>
                        <a:t> (a)</a:t>
                      </a:r>
                      <a:endParaRPr lang="en-GB" sz="1800" dirty="0">
                        <a:latin typeface="Arial" panose="020B0604020202020204" pitchFamily="34" charset="0"/>
                        <a:cs typeface="Arial" panose="020B0604020202020204" pitchFamily="34" charset="0"/>
                      </a:endParaRPr>
                    </a:p>
                  </a:txBody>
                  <a:tcPr/>
                </a:tc>
                <a:tc>
                  <a:txBody>
                    <a:bodyPr/>
                    <a:lstStyle/>
                    <a:p>
                      <a:pPr algn="l"/>
                      <a:r>
                        <a:rPr lang="en-US" sz="1800" b="0" dirty="0" smtClean="0">
                          <a:latin typeface="Arial" panose="020B0604020202020204" pitchFamily="34" charset="0"/>
                          <a:cs typeface="Arial" panose="020B0604020202020204" pitchFamily="34" charset="0"/>
                        </a:rPr>
                        <a:t>Analyse how the use of financial incentives might improve staff performance at Ryanair.</a:t>
                      </a:r>
                      <a:endParaRPr lang="en-GB" sz="1800" b="0" dirty="0">
                        <a:latin typeface="Arial" panose="020B0604020202020204" pitchFamily="34" charset="0"/>
                        <a:cs typeface="Arial" panose="020B0604020202020204" pitchFamily="34" charset="0"/>
                      </a:endParaRPr>
                    </a:p>
                  </a:txBody>
                  <a:tcPr/>
                </a:tc>
                <a:tc>
                  <a:txBody>
                    <a:bodyPr/>
                    <a:lstStyle/>
                    <a:p>
                      <a:pPr algn="l"/>
                      <a:r>
                        <a:rPr lang="en-GB" sz="1800" dirty="0" smtClean="0">
                          <a:latin typeface="Arial" panose="020B0604020202020204" pitchFamily="34" charset="0"/>
                          <a:cs typeface="Arial" panose="020B0604020202020204" pitchFamily="34" charset="0"/>
                        </a:rPr>
                        <a:t>6 marks</a:t>
                      </a:r>
                    </a:p>
                  </a:txBody>
                  <a:tcPr/>
                </a:tc>
              </a:tr>
              <a:tr h="370840">
                <a:tc>
                  <a:txBody>
                    <a:bodyPr/>
                    <a:lstStyle/>
                    <a:p>
                      <a:pPr algn="l">
                        <a:spcBef>
                          <a:spcPts val="600"/>
                        </a:spcBef>
                      </a:pPr>
                      <a:endParaRPr lang="en-GB" sz="1800" dirty="0">
                        <a:latin typeface="Arial" panose="020B0604020202020204" pitchFamily="34" charset="0"/>
                        <a:cs typeface="Arial" panose="020B0604020202020204" pitchFamily="34" charset="0"/>
                      </a:endParaRPr>
                    </a:p>
                  </a:txBody>
                  <a:tcPr/>
                </a:tc>
                <a:tc>
                  <a:txBody>
                    <a:bodyPr/>
                    <a:lstStyle/>
                    <a:p>
                      <a:pPr algn="ctr">
                        <a:spcAft>
                          <a:spcPts val="600"/>
                        </a:spcAft>
                      </a:pPr>
                      <a:r>
                        <a:rPr kumimoji="0" lang="en-US" sz="1720" b="1" i="0" u="none" strike="noStrike" kern="1200" baseline="0" dirty="0" smtClean="0">
                          <a:solidFill>
                            <a:schemeClr val="dk1"/>
                          </a:solidFill>
                          <a:latin typeface="Arial" panose="020B0604020202020204" pitchFamily="34" charset="0"/>
                          <a:ea typeface="+mn-ea"/>
                          <a:cs typeface="Arial" panose="020B0604020202020204" pitchFamily="34" charset="0"/>
                        </a:rPr>
                        <a:t>(Knowledge 2, Application 2, Analysis 2) </a:t>
                      </a:r>
                      <a:endParaRPr kumimoji="0" lang="en-US" sz="172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lang="en-US" sz="1720" b="1" i="0" u="none" strike="noStrike" baseline="0" dirty="0" smtClean="0">
                          <a:solidFill>
                            <a:srgbClr val="000000"/>
                          </a:solidFill>
                          <a:latin typeface="Arial" panose="020B0604020202020204" pitchFamily="34" charset="0"/>
                          <a:cs typeface="Arial" panose="020B0604020202020204" pitchFamily="34" charset="0"/>
                        </a:rPr>
                        <a:t>Knowledge/understanding: </a:t>
                      </a:r>
                      <a:r>
                        <a:rPr lang="en-US" sz="1720" b="0" i="0" u="none" strike="noStrike" baseline="0" dirty="0" smtClean="0">
                          <a:solidFill>
                            <a:srgbClr val="000000"/>
                          </a:solidFill>
                          <a:latin typeface="Arial" panose="020B0604020202020204" pitchFamily="34" charset="0"/>
                          <a:cs typeface="Arial" panose="020B0604020202020204" pitchFamily="34" charset="0"/>
                        </a:rPr>
                        <a:t>up to 2 marks are available for what is meant by financial incentives e.g. payments that are related to an employee’s performance in the workplace </a:t>
                      </a:r>
                    </a:p>
                    <a:p>
                      <a:r>
                        <a:rPr lang="en-US" sz="1720" b="1" i="0" u="none" strike="noStrike" baseline="0" dirty="0" smtClean="0">
                          <a:solidFill>
                            <a:srgbClr val="000000"/>
                          </a:solidFill>
                          <a:latin typeface="Arial" panose="020B0604020202020204" pitchFamily="34" charset="0"/>
                          <a:cs typeface="Arial" panose="020B0604020202020204" pitchFamily="34" charset="0"/>
                        </a:rPr>
                        <a:t>(1 mark)</a:t>
                      </a:r>
                      <a:r>
                        <a:rPr lang="en-US" sz="1720" b="0" i="0" u="none" strike="noStrike" baseline="0" dirty="0" smtClean="0">
                          <a:solidFill>
                            <a:srgbClr val="000000"/>
                          </a:solidFill>
                          <a:latin typeface="Arial" panose="020B0604020202020204" pitchFamily="34" charset="0"/>
                          <a:cs typeface="Arial" panose="020B0604020202020204" pitchFamily="34" charset="0"/>
                        </a:rPr>
                        <a:t>, gives examples of financial incentives e.g. commission/bonus/ profit share/performance related pay </a:t>
                      </a:r>
                    </a:p>
                    <a:p>
                      <a:r>
                        <a:rPr lang="en-GB" sz="1720" b="1" i="0" u="none" strike="noStrike" baseline="0" dirty="0" smtClean="0">
                          <a:solidFill>
                            <a:srgbClr val="000000"/>
                          </a:solidFill>
                          <a:latin typeface="Arial" panose="020B0604020202020204" pitchFamily="34" charset="0"/>
                          <a:cs typeface="Arial" panose="020B0604020202020204" pitchFamily="34" charset="0"/>
                        </a:rPr>
                        <a:t>(1 mark) </a:t>
                      </a:r>
                      <a:endParaRPr lang="en-GB" sz="1720" b="0" i="0" u="none" strike="noStrike" baseline="0" dirty="0" smtClean="0">
                        <a:solidFill>
                          <a:srgbClr val="000000"/>
                        </a:solidFill>
                        <a:latin typeface="Arial" panose="020B0604020202020204" pitchFamily="34" charset="0"/>
                        <a:cs typeface="Arial" panose="020B0604020202020204" pitchFamily="34" charset="0"/>
                      </a:endParaRPr>
                    </a:p>
                    <a:p>
                      <a:r>
                        <a:rPr lang="en-US" sz="1720" b="1" i="0" u="none" strike="noStrike" baseline="0" dirty="0" smtClean="0">
                          <a:solidFill>
                            <a:srgbClr val="000000"/>
                          </a:solidFill>
                          <a:latin typeface="Arial" panose="020B0604020202020204" pitchFamily="34" charset="0"/>
                          <a:cs typeface="Arial" panose="020B0604020202020204" pitchFamily="34" charset="0"/>
                        </a:rPr>
                        <a:t>Application: </a:t>
                      </a:r>
                      <a:r>
                        <a:rPr lang="en-US" sz="1720" b="0" i="0" u="none" strike="noStrike" baseline="0" dirty="0" smtClean="0">
                          <a:solidFill>
                            <a:srgbClr val="000000"/>
                          </a:solidFill>
                          <a:latin typeface="Arial" panose="020B0604020202020204" pitchFamily="34" charset="0"/>
                          <a:cs typeface="Arial" panose="020B0604020202020204" pitchFamily="34" charset="0"/>
                        </a:rPr>
                        <a:t>up to 2 marks are available for contextual answers which show how financial incentives might improve staff performance for Ryanair e.g. Ryanair uses incentives </a:t>
                      </a:r>
                      <a:r>
                        <a:rPr lang="en-US" sz="1720" b="1" i="0" u="none" strike="noStrike" baseline="0" dirty="0" smtClean="0">
                          <a:solidFill>
                            <a:srgbClr val="000000"/>
                          </a:solidFill>
                          <a:latin typeface="Arial" panose="020B0604020202020204" pitchFamily="34" charset="0"/>
                          <a:cs typeface="Arial" panose="020B0604020202020204" pitchFamily="34" charset="0"/>
                        </a:rPr>
                        <a:t>(1 mark)</a:t>
                      </a:r>
                      <a:r>
                        <a:rPr lang="en-US" sz="1720" b="0" i="0" u="none" strike="noStrike" baseline="0" dirty="0" smtClean="0">
                          <a:solidFill>
                            <a:srgbClr val="000000"/>
                          </a:solidFill>
                          <a:latin typeface="Arial" panose="020B0604020202020204" pitchFamily="34" charset="0"/>
                          <a:cs typeface="Arial" panose="020B0604020202020204" pitchFamily="34" charset="0"/>
                        </a:rPr>
                        <a:t>, they claim that the more you do the more you get paid </a:t>
                      </a:r>
                      <a:r>
                        <a:rPr lang="en-US" sz="172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720" b="0" i="0" u="none" strike="noStrike" baseline="0" dirty="0" smtClean="0">
                        <a:solidFill>
                          <a:srgbClr val="000000"/>
                        </a:solidFill>
                        <a:latin typeface="Arial" panose="020B0604020202020204" pitchFamily="34" charset="0"/>
                        <a:cs typeface="Arial" panose="020B0604020202020204" pitchFamily="34" charset="0"/>
                      </a:endParaRPr>
                    </a:p>
                    <a:p>
                      <a:r>
                        <a:rPr lang="en-US" sz="1720" b="1" i="0" u="none" strike="noStrike" baseline="0" dirty="0" smtClean="0">
                          <a:solidFill>
                            <a:srgbClr val="000000"/>
                          </a:solidFill>
                          <a:latin typeface="Arial" panose="020B0604020202020204" pitchFamily="34" charset="0"/>
                          <a:cs typeface="Arial" panose="020B0604020202020204" pitchFamily="34" charset="0"/>
                        </a:rPr>
                        <a:t>Analysis: </a:t>
                      </a:r>
                      <a:r>
                        <a:rPr lang="en-US" sz="1720" b="0" i="0" u="none" strike="noStrike" baseline="0" dirty="0" smtClean="0">
                          <a:solidFill>
                            <a:srgbClr val="000000"/>
                          </a:solidFill>
                          <a:latin typeface="Arial" panose="020B0604020202020204" pitchFamily="34" charset="0"/>
                          <a:cs typeface="Arial" panose="020B0604020202020204" pitchFamily="34" charset="0"/>
                        </a:rPr>
                        <a:t>up to 2 marks are available for reason/cause/consequence for Ryanair e.g. financial incentives are likely to attract more able staff </a:t>
                      </a:r>
                      <a:r>
                        <a:rPr lang="en-US" sz="1720" b="1" i="0" u="none" strike="noStrike" baseline="0" dirty="0" smtClean="0">
                          <a:solidFill>
                            <a:srgbClr val="000000"/>
                          </a:solidFill>
                          <a:latin typeface="Arial" panose="020B0604020202020204" pitchFamily="34" charset="0"/>
                          <a:cs typeface="Arial" panose="020B0604020202020204" pitchFamily="34" charset="0"/>
                        </a:rPr>
                        <a:t>(1 mark)</a:t>
                      </a:r>
                      <a:r>
                        <a:rPr lang="en-US" sz="1720" b="0" i="0" u="none" strike="noStrike" baseline="0" dirty="0" smtClean="0">
                          <a:solidFill>
                            <a:srgbClr val="000000"/>
                          </a:solidFill>
                          <a:latin typeface="Arial" panose="020B0604020202020204" pitchFamily="34" charset="0"/>
                          <a:cs typeface="Arial" panose="020B0604020202020204" pitchFamily="34" charset="0"/>
                        </a:rPr>
                        <a:t>, the prospect of incentive payments encourages staff to work harder and be more productive </a:t>
                      </a:r>
                      <a:r>
                        <a:rPr lang="en-US" sz="1720" b="1" i="0" u="none" strike="noStrike" baseline="0" dirty="0" smtClean="0">
                          <a:solidFill>
                            <a:srgbClr val="000000"/>
                          </a:solidFill>
                          <a:latin typeface="Arial" panose="020B0604020202020204" pitchFamily="34" charset="0"/>
                          <a:cs typeface="Arial" panose="020B0604020202020204" pitchFamily="34" charset="0"/>
                        </a:rPr>
                        <a:t>(1 mark) </a:t>
                      </a:r>
                      <a:r>
                        <a:rPr kumimoji="0" lang="en-US" sz="1720" b="0" i="0" u="none" strike="noStrike" kern="1200" baseline="0" dirty="0" smtClean="0">
                          <a:solidFill>
                            <a:schemeClr val="dk1"/>
                          </a:solidFill>
                          <a:latin typeface="Arial" panose="020B0604020202020204" pitchFamily="34" charset="0"/>
                          <a:ea typeface="+mn-ea"/>
                          <a:cs typeface="Arial" panose="020B0604020202020204" pitchFamily="34" charset="0"/>
                        </a:rPr>
                        <a:t>	</a:t>
                      </a:r>
                    </a:p>
                  </a:txBody>
                  <a:tcPr/>
                </a:tc>
                <a:tc>
                  <a:txBody>
                    <a:bodyPr/>
                    <a:lstStyle/>
                    <a:p>
                      <a:pPr algn="l"/>
                      <a:endParaRPr lang="en-GB" sz="1800" dirty="0" smtClean="0">
                        <a:latin typeface="Arial" panose="020B0604020202020204" pitchFamily="34" charset="0"/>
                        <a:cs typeface="Arial" panose="020B0604020202020204" pitchFamily="34" charset="0"/>
                      </a:endParaRPr>
                    </a:p>
                    <a:p>
                      <a:pPr algn="l"/>
                      <a:r>
                        <a:rPr lang="en-GB" sz="1800" dirty="0" smtClean="0">
                          <a:latin typeface="Arial" panose="020B0604020202020204" pitchFamily="34" charset="0"/>
                          <a:cs typeface="Arial" panose="020B0604020202020204" pitchFamily="34" charset="0"/>
                        </a:rPr>
                        <a:t>1-2 marks</a:t>
                      </a: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r>
                        <a:rPr lang="en-GB" sz="1800" dirty="0" smtClean="0">
                          <a:latin typeface="Arial" panose="020B0604020202020204" pitchFamily="34" charset="0"/>
                          <a:cs typeface="Arial" panose="020B0604020202020204" pitchFamily="34" charset="0"/>
                        </a:rPr>
                        <a:t>1</a:t>
                      </a:r>
                      <a:r>
                        <a:rPr lang="en-GB" sz="1800" baseline="0" dirty="0" smtClean="0">
                          <a:latin typeface="Arial" panose="020B0604020202020204" pitchFamily="34" charset="0"/>
                          <a:cs typeface="Arial" panose="020B0604020202020204" pitchFamily="34" charset="0"/>
                        </a:rPr>
                        <a:t>-2 </a:t>
                      </a:r>
                      <a:r>
                        <a:rPr lang="en-GB" sz="1800" dirty="0" smtClean="0">
                          <a:latin typeface="Arial" panose="020B0604020202020204" pitchFamily="34" charset="0"/>
                          <a:cs typeface="Arial" panose="020B0604020202020204" pitchFamily="34" charset="0"/>
                        </a:rPr>
                        <a:t>marks</a:t>
                      </a: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endParaRPr lang="en-GB" sz="1800" dirty="0" smtClean="0">
                        <a:latin typeface="Arial" panose="020B0604020202020204" pitchFamily="34" charset="0"/>
                        <a:cs typeface="Arial" panose="020B0604020202020204" pitchFamily="34" charset="0"/>
                      </a:endParaRPr>
                    </a:p>
                    <a:p>
                      <a:pPr algn="l"/>
                      <a:r>
                        <a:rPr lang="en-GB" sz="1800" dirty="0" smtClean="0">
                          <a:latin typeface="Arial" panose="020B0604020202020204" pitchFamily="34" charset="0"/>
                          <a:cs typeface="Arial" panose="020B0604020202020204" pitchFamily="34" charset="0"/>
                        </a:rPr>
                        <a:t>1</a:t>
                      </a:r>
                      <a:r>
                        <a:rPr lang="en-GB" sz="1800" baseline="0" dirty="0" smtClean="0">
                          <a:latin typeface="Arial" panose="020B0604020202020204" pitchFamily="34" charset="0"/>
                          <a:cs typeface="Arial" panose="020B0604020202020204" pitchFamily="34" charset="0"/>
                        </a:rPr>
                        <a:t>-2 </a:t>
                      </a:r>
                      <a:r>
                        <a:rPr lang="en-GB" sz="1800" dirty="0" smtClean="0">
                          <a:latin typeface="Arial" panose="020B0604020202020204" pitchFamily="34" charset="0"/>
                          <a:cs typeface="Arial" panose="020B0604020202020204" pitchFamily="34" charset="0"/>
                        </a:rPr>
                        <a:t>marks</a:t>
                      </a:r>
                    </a:p>
                    <a:p>
                      <a:pPr algn="l"/>
                      <a:endParaRPr lang="en-GB" sz="1800" dirty="0" smtClean="0">
                        <a:latin typeface="Arial" panose="020B0604020202020204" pitchFamily="34" charset="0"/>
                        <a:cs typeface="Arial" panose="020B0604020202020204" pitchFamily="34" charset="0"/>
                      </a:endParaRPr>
                    </a:p>
                  </a:txBody>
                  <a:tcPr/>
                </a:tc>
              </a:tr>
            </a:tbl>
          </a:graphicData>
        </a:graphic>
      </p:graphicFrame>
      <p:sp>
        <p:nvSpPr>
          <p:cNvPr id="5" name="TextBox 4">
            <a:hlinkClick r:id="rId3" action="ppaction://hlinkfile"/>
          </p:cNvPr>
          <p:cNvSpPr txBox="1"/>
          <p:nvPr/>
        </p:nvSpPr>
        <p:spPr>
          <a:xfrm>
            <a:off x="8172400" y="3153742"/>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700139053"/>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124744"/>
            <a:ext cx="8568953" cy="5683607"/>
          </a:xfrm>
          <a:prstGeom prst="rect">
            <a:avLst/>
          </a:prstGeom>
        </p:spPr>
        <p:txBody>
          <a:bodyPr wrap="square">
            <a:spAutoFit/>
          </a:bodyPr>
          <a:lstStyle/>
          <a:p>
            <a:pPr marL="457200" indent="-457200">
              <a:spcAft>
                <a:spcPts val="400"/>
              </a:spcAft>
              <a:buClr>
                <a:srgbClr val="F79646">
                  <a:lumMod val="50000"/>
                </a:srgbClr>
              </a:buClr>
              <a:buFont typeface="+mj-lt"/>
              <a:buAutoNum type="arabicPeriod"/>
              <a:tabLst>
                <a:tab pos="8345488" algn="r"/>
              </a:tabLst>
            </a:pPr>
            <a:r>
              <a:rPr lang="en-US" sz="2000" dirty="0" smtClean="0">
                <a:solidFill>
                  <a:srgbClr val="FF0000"/>
                </a:solidFill>
              </a:rPr>
              <a:t>After </a:t>
            </a:r>
            <a:r>
              <a:rPr lang="en-US" sz="2000" dirty="0">
                <a:solidFill>
                  <a:srgbClr val="FF0000"/>
                </a:solidFill>
              </a:rPr>
              <a:t>a very successful year in 2013, the Union Cabinet of India gave all of its </a:t>
            </a:r>
            <a:r>
              <a:rPr lang="en-US" sz="2000" dirty="0" smtClean="0">
                <a:solidFill>
                  <a:srgbClr val="FF0000"/>
                </a:solidFill>
              </a:rPr>
              <a:t>railway employees </a:t>
            </a:r>
            <a:r>
              <a:rPr lang="en-US" sz="2000" dirty="0">
                <a:solidFill>
                  <a:srgbClr val="FF0000"/>
                </a:solidFill>
              </a:rPr>
              <a:t>an extra Rs 8 975, equivalent to 78 days’ wages</a:t>
            </a:r>
            <a:r>
              <a:rPr lang="en-US" sz="2000" dirty="0" smtClean="0">
                <a:solidFill>
                  <a:srgbClr val="FF0000"/>
                </a:solidFill>
              </a:rPr>
              <a:t>.</a:t>
            </a:r>
            <a:br>
              <a:rPr lang="en-US" sz="2000" dirty="0" smtClean="0">
                <a:solidFill>
                  <a:srgbClr val="FF0000"/>
                </a:solidFill>
              </a:rPr>
            </a:br>
            <a:r>
              <a:rPr lang="en-US" sz="2000" dirty="0" smtClean="0">
                <a:solidFill>
                  <a:srgbClr val="FF0000"/>
                </a:solidFill>
              </a:rPr>
              <a:t>(</a:t>
            </a:r>
            <a:r>
              <a:rPr lang="en-US" sz="2000" dirty="0">
                <a:solidFill>
                  <a:srgbClr val="FF0000"/>
                </a:solidFill>
              </a:rPr>
              <a:t>a) This payment can be best described as</a:t>
            </a:r>
            <a:r>
              <a:rPr lang="en-US" sz="2000" dirty="0">
                <a:solidFill>
                  <a:srgbClr val="FF0000"/>
                </a:solidFill>
                <a:latin typeface="Arial" charset="0"/>
              </a:rPr>
              <a:t>	(1)</a:t>
            </a:r>
          </a:p>
          <a:p>
            <a:pPr marL="811213" indent="-360363">
              <a:spcAft>
                <a:spcPts val="400"/>
              </a:spcAft>
              <a:buClr>
                <a:srgbClr val="F79646">
                  <a:lumMod val="50000"/>
                </a:srgbClr>
              </a:buClr>
              <a:buFont typeface="+mj-lt"/>
              <a:buAutoNum type="alphaUcPeriod"/>
            </a:pPr>
            <a:r>
              <a:rPr lang="en-US" sz="2000" dirty="0">
                <a:solidFill>
                  <a:srgbClr val="FF0000"/>
                </a:solidFill>
              </a:rPr>
              <a:t>performance related pay</a:t>
            </a:r>
          </a:p>
          <a:p>
            <a:pPr marL="811213" indent="-360363">
              <a:spcAft>
                <a:spcPts val="400"/>
              </a:spcAft>
              <a:buClr>
                <a:srgbClr val="F79646">
                  <a:lumMod val="50000"/>
                </a:srgbClr>
              </a:buClr>
              <a:buFont typeface="+mj-lt"/>
              <a:buAutoNum type="alphaUcPeriod"/>
            </a:pPr>
            <a:r>
              <a:rPr lang="en-US" sz="2000" dirty="0" smtClean="0">
                <a:solidFill>
                  <a:srgbClr val="FF0000"/>
                </a:solidFill>
              </a:rPr>
              <a:t>job </a:t>
            </a:r>
            <a:r>
              <a:rPr lang="en-US" sz="2000" dirty="0">
                <a:solidFill>
                  <a:srgbClr val="FF0000"/>
                </a:solidFill>
              </a:rPr>
              <a:t>enrichment</a:t>
            </a:r>
          </a:p>
          <a:p>
            <a:pPr marL="811213" indent="-360363">
              <a:spcAft>
                <a:spcPts val="400"/>
              </a:spcAft>
              <a:buClr>
                <a:srgbClr val="F79646">
                  <a:lumMod val="50000"/>
                </a:srgbClr>
              </a:buClr>
              <a:buFont typeface="+mj-lt"/>
              <a:buAutoNum type="alphaUcPeriod"/>
            </a:pPr>
            <a:r>
              <a:rPr lang="en-US" sz="2000" dirty="0" smtClean="0">
                <a:solidFill>
                  <a:srgbClr val="FF0000"/>
                </a:solidFill>
              </a:rPr>
              <a:t>piecework</a:t>
            </a:r>
            <a:endParaRPr lang="en-US" sz="2000" dirty="0">
              <a:solidFill>
                <a:srgbClr val="FF0000"/>
              </a:solidFill>
            </a:endParaRPr>
          </a:p>
          <a:p>
            <a:pPr marL="811213" indent="-360363">
              <a:spcAft>
                <a:spcPts val="400"/>
              </a:spcAft>
              <a:buClr>
                <a:srgbClr val="F79646">
                  <a:lumMod val="50000"/>
                </a:srgbClr>
              </a:buClr>
              <a:buFont typeface="+mj-lt"/>
              <a:buAutoNum type="alphaUcPeriod"/>
            </a:pPr>
            <a:r>
              <a:rPr lang="en-US" sz="2000" dirty="0" smtClean="0">
                <a:solidFill>
                  <a:srgbClr val="FF0000"/>
                </a:solidFill>
              </a:rPr>
              <a:t>a bonus</a:t>
            </a:r>
          </a:p>
          <a:p>
            <a:pPr marL="450850">
              <a:spcAft>
                <a:spcPts val="400"/>
              </a:spcAft>
              <a:buClr>
                <a:srgbClr val="F79646">
                  <a:lumMod val="50000"/>
                </a:srgbClr>
              </a:buClr>
            </a:pPr>
            <a:r>
              <a:rPr lang="en-US" sz="2000" dirty="0" smtClean="0">
                <a:solidFill>
                  <a:srgbClr val="FF0000"/>
                </a:solidFill>
              </a:rPr>
              <a:t>Answer </a:t>
            </a:r>
            <a:r>
              <a:rPr lang="en-US" sz="2000" dirty="0">
                <a:solidFill>
                  <a:srgbClr val="FF0000"/>
                </a:solidFill>
                <a:latin typeface="Arial" charset="0"/>
              </a:rPr>
              <a:t>[   ]</a:t>
            </a:r>
          </a:p>
          <a:p>
            <a:pPr fontAlgn="base">
              <a:spcBef>
                <a:spcPct val="0"/>
              </a:spcBef>
              <a:spcAft>
                <a:spcPts val="400"/>
              </a:spcAft>
              <a:buClr>
                <a:srgbClr val="F79646">
                  <a:lumMod val="50000"/>
                </a:srgbClr>
              </a:buClr>
            </a:pPr>
            <a:r>
              <a:rPr lang="en-US" sz="2000" dirty="0">
                <a:solidFill>
                  <a:srgbClr val="FF0000"/>
                </a:solidFill>
                <a:latin typeface="Arial" charset="0"/>
              </a:rPr>
              <a:t>(b) Explain why this answer is correct 	(3)</a:t>
            </a:r>
          </a:p>
          <a:p>
            <a:pPr fontAlgn="base">
              <a:spcBef>
                <a:spcPct val="0"/>
              </a:spcBef>
              <a:spcAft>
                <a:spcPts val="400"/>
              </a:spcAft>
              <a:buClr>
                <a:srgbClr val="F79646">
                  <a:lumMod val="50000"/>
                </a:srgbClr>
              </a:buClr>
              <a:tabLst>
                <a:tab pos="8345488" algn="r"/>
              </a:tabLst>
            </a:pPr>
            <a:r>
              <a:rPr lang="en-US" sz="2000" dirty="0" smtClean="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latin typeface="Arial" charset="0"/>
              </a:rPr>
              <a:t>(</a:t>
            </a:r>
            <a:r>
              <a:rPr lang="en-US" sz="2000" b="1" dirty="0">
                <a:solidFill>
                  <a:srgbClr val="FF0000"/>
                </a:solidFill>
                <a:latin typeface="Arial" charset="0"/>
              </a:rPr>
              <a:t>Total for Question 4 = 4 marks)</a:t>
            </a:r>
            <a:endParaRPr lang="en-US" sz="2000" dirty="0">
              <a:solidFill>
                <a:srgbClr val="FF0000"/>
              </a:solidFill>
              <a:latin typeface="Arial" charset="0"/>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19 – Exam Questions – June 2014</a:t>
            </a:r>
            <a:endParaRPr lang="en-GB" sz="3600" dirty="0"/>
          </a:p>
        </p:txBody>
      </p:sp>
      <p:sp>
        <p:nvSpPr>
          <p:cNvPr id="4" name="TextBox 3">
            <a:hlinkClick r:id="rId3" action="ppaction://hlinkfile"/>
          </p:cNvPr>
          <p:cNvSpPr txBox="1"/>
          <p:nvPr/>
        </p:nvSpPr>
        <p:spPr>
          <a:xfrm>
            <a:off x="8316416" y="3009726"/>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6056171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19 – Exam Questions – June 2014</a:t>
            </a:r>
            <a:endParaRPr lang="en-GB" sz="3600" dirty="0"/>
          </a:p>
        </p:txBody>
      </p:sp>
      <p:graphicFrame>
        <p:nvGraphicFramePr>
          <p:cNvPr id="4" name="Table 3"/>
          <p:cNvGraphicFramePr>
            <a:graphicFrameLocks noGrp="1"/>
          </p:cNvGraphicFramePr>
          <p:nvPr>
            <p:extLst>
              <p:ext uri="{D42A27DB-BD31-4B8C-83A1-F6EECF244321}">
                <p14:modId xmlns:p14="http://schemas.microsoft.com/office/powerpoint/2010/main" val="2765354249"/>
              </p:ext>
            </p:extLst>
          </p:nvPr>
        </p:nvGraphicFramePr>
        <p:xfrm>
          <a:off x="323528" y="1124744"/>
          <a:ext cx="8501653" cy="5625592"/>
        </p:xfrm>
        <a:graphic>
          <a:graphicData uri="http://schemas.openxmlformats.org/drawingml/2006/table">
            <a:tbl>
              <a:tblPr firstRow="1" bandRow="1">
                <a:tableStyleId>{5C22544A-7EE6-4342-B048-85BDC9FD1C3A}</a:tableStyleId>
              </a:tblPr>
              <a:tblGrid>
                <a:gridCol w="652780"/>
                <a:gridCol w="6984776"/>
                <a:gridCol w="864097"/>
              </a:tblGrid>
              <a:tr h="370840">
                <a:tc>
                  <a:txBody>
                    <a:bodyPr/>
                    <a:lstStyle/>
                    <a:p>
                      <a:r>
                        <a:rPr lang="en-GB" sz="1540" dirty="0" smtClean="0">
                          <a:latin typeface="Arial" panose="020B0604020202020204" pitchFamily="34" charset="0"/>
                          <a:cs typeface="Arial" panose="020B0604020202020204" pitchFamily="34" charset="0"/>
                        </a:rPr>
                        <a:t>1 (a)</a:t>
                      </a:r>
                      <a:endParaRPr lang="en-GB" sz="1540" dirty="0">
                        <a:latin typeface="Arial" panose="020B0604020202020204" pitchFamily="34" charset="0"/>
                        <a:cs typeface="Arial" panose="020B0604020202020204" pitchFamily="34" charset="0"/>
                      </a:endParaRPr>
                    </a:p>
                  </a:txBody>
                  <a:tcPr/>
                </a:tc>
                <a:tc>
                  <a:txBody>
                    <a:bodyPr/>
                    <a:lstStyle/>
                    <a:p>
                      <a:r>
                        <a:rPr kumimoji="0" lang="en-US" sz="1540" b="0" i="0" u="none" strike="noStrike" kern="1200" baseline="0" dirty="0" smtClean="0">
                          <a:solidFill>
                            <a:schemeClr val="lt1"/>
                          </a:solidFill>
                          <a:latin typeface="Arial" panose="020B0604020202020204" pitchFamily="34" charset="0"/>
                          <a:ea typeface="+mn-ea"/>
                          <a:cs typeface="Arial" panose="020B0604020202020204" pitchFamily="34" charset="0"/>
                        </a:rPr>
                        <a:t>Answer: D (a bonus)	</a:t>
                      </a:r>
                    </a:p>
                  </a:txBody>
                  <a:tcPr/>
                </a:tc>
                <a:tc>
                  <a:txBody>
                    <a:bodyPr/>
                    <a:lstStyle/>
                    <a:p>
                      <a:pPr algn="ctr"/>
                      <a:r>
                        <a:rPr lang="en-GB" sz="1540" b="0" dirty="0" smtClean="0">
                          <a:latin typeface="Arial" panose="020B0604020202020204" pitchFamily="34" charset="0"/>
                          <a:cs typeface="Arial" panose="020B0604020202020204" pitchFamily="34" charset="0"/>
                        </a:rPr>
                        <a:t>1 mark</a:t>
                      </a:r>
                      <a:endParaRPr lang="en-GB" sz="1540" b="0" dirty="0">
                        <a:latin typeface="Arial" panose="020B0604020202020204" pitchFamily="34" charset="0"/>
                        <a:cs typeface="Arial" panose="020B0604020202020204" pitchFamily="34" charset="0"/>
                      </a:endParaRPr>
                    </a:p>
                  </a:txBody>
                  <a:tcPr/>
                </a:tc>
              </a:tr>
              <a:tr h="370840">
                <a:tc>
                  <a:txBody>
                    <a:bodyPr/>
                    <a:lstStyle/>
                    <a:p>
                      <a:r>
                        <a:rPr lang="en-GB" sz="1540" dirty="0" smtClean="0">
                          <a:latin typeface="Arial" panose="020B0604020202020204" pitchFamily="34" charset="0"/>
                          <a:cs typeface="Arial" panose="020B0604020202020204" pitchFamily="34" charset="0"/>
                        </a:rPr>
                        <a:t>1(b)</a:t>
                      </a:r>
                      <a:endParaRPr lang="en-GB" sz="1540" dirty="0">
                        <a:latin typeface="Arial" panose="020B0604020202020204" pitchFamily="34" charset="0"/>
                        <a:cs typeface="Arial" panose="020B0604020202020204" pitchFamily="34" charset="0"/>
                      </a:endParaRPr>
                    </a:p>
                  </a:txBody>
                  <a:tcPr/>
                </a:tc>
                <a:tc>
                  <a:txBody>
                    <a:bodyPr/>
                    <a:lstStyle/>
                    <a:p>
                      <a:pPr algn="l"/>
                      <a:r>
                        <a:rPr lang="en-US" sz="1540" b="1" i="0" u="none" strike="noStrike" baseline="0" dirty="0" smtClean="0">
                          <a:solidFill>
                            <a:srgbClr val="000000"/>
                          </a:solidFill>
                          <a:latin typeface="Arial" panose="020B0604020202020204" pitchFamily="34" charset="0"/>
                          <a:cs typeface="Arial" panose="020B0604020202020204" pitchFamily="34" charset="0"/>
                        </a:rPr>
                        <a:t>Explain why this answer is correct: </a:t>
                      </a:r>
                      <a:endParaRPr lang="en-GB" sz="154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540" b="0" i="0" u="none" strike="noStrike" baseline="0" dirty="0" smtClean="0">
                          <a:solidFill>
                            <a:srgbClr val="000000"/>
                          </a:solidFill>
                          <a:latin typeface="Arial" panose="020B0604020202020204" pitchFamily="34" charset="0"/>
                          <a:cs typeface="Arial" panose="020B0604020202020204" pitchFamily="34" charset="0"/>
                        </a:rPr>
                        <a:t>Definition of a bonus e.g. an extra payment made in recognition of the contribution of employees, often linked to profits and sales (1 mark) </a:t>
                      </a:r>
                    </a:p>
                    <a:p>
                      <a:pPr marL="285750" indent="-285750" algn="l">
                        <a:buFont typeface="Arial" panose="020B0604020202020204" pitchFamily="34" charset="0"/>
                        <a:buChar char="•"/>
                      </a:pPr>
                      <a:r>
                        <a:rPr lang="en-US" sz="1540" b="0" i="0" u="none" strike="noStrike" baseline="0" dirty="0" smtClean="0">
                          <a:solidFill>
                            <a:srgbClr val="000000"/>
                          </a:solidFill>
                          <a:latin typeface="Arial" panose="020B0604020202020204" pitchFamily="34" charset="0"/>
                          <a:cs typeface="Arial" panose="020B0604020202020204" pitchFamily="34" charset="0"/>
                        </a:rPr>
                        <a:t>This is in addition to their normal salaries/wages and is a one off payment (1 mark) </a:t>
                      </a:r>
                    </a:p>
                    <a:p>
                      <a:pPr marL="285750" indent="-285750" algn="l">
                        <a:buFont typeface="Arial" panose="020B0604020202020204" pitchFamily="34" charset="0"/>
                        <a:buChar char="•"/>
                      </a:pPr>
                      <a:r>
                        <a:rPr lang="en-US" sz="1540" b="0" i="0" u="none" strike="noStrike" baseline="0" dirty="0" smtClean="0">
                          <a:solidFill>
                            <a:srgbClr val="000000"/>
                          </a:solidFill>
                          <a:latin typeface="Arial" panose="020B0604020202020204" pitchFamily="34" charset="0"/>
                          <a:cs typeface="Arial" panose="020B0604020202020204" pitchFamily="34" charset="0"/>
                        </a:rPr>
                        <a:t>The bonus is paid to all employees as a recognition of the good performance of the </a:t>
                      </a:r>
                      <a:r>
                        <a:rPr lang="en-US" sz="1540" b="0" i="1" u="none" strike="noStrike" baseline="0" dirty="0" smtClean="0">
                          <a:solidFill>
                            <a:srgbClr val="000000"/>
                          </a:solidFill>
                          <a:latin typeface="Arial" panose="020B0604020202020204" pitchFamily="34" charset="0"/>
                          <a:cs typeface="Arial" panose="020B0604020202020204" pitchFamily="34" charset="0"/>
                        </a:rPr>
                        <a:t>Union Cabinet of India </a:t>
                      </a:r>
                      <a:endParaRPr lang="en-GB" sz="1540" b="0" i="0" u="none" strike="noStrike" baseline="0" dirty="0" smtClean="0">
                        <a:solidFill>
                          <a:srgbClr val="000000"/>
                        </a:solidFill>
                        <a:latin typeface="Arial" panose="020B0604020202020204" pitchFamily="34" charset="0"/>
                        <a:cs typeface="Arial" panose="020B0604020202020204" pitchFamily="34" charset="0"/>
                      </a:endParaRPr>
                    </a:p>
                    <a:p>
                      <a:pPr algn="l"/>
                      <a:r>
                        <a:rPr lang="en-US" sz="1540" b="1" i="0" u="none" strike="noStrike" baseline="0" dirty="0" smtClean="0">
                          <a:solidFill>
                            <a:srgbClr val="000000"/>
                          </a:solidFill>
                          <a:latin typeface="Arial" panose="020B0604020202020204" pitchFamily="34" charset="0"/>
                          <a:cs typeface="Arial" panose="020B0604020202020204" pitchFamily="34" charset="0"/>
                        </a:rPr>
                        <a:t>Alternatively, up to two of the marks above can be achieved by explaining (not defining) distracters, for example: </a:t>
                      </a:r>
                      <a:endParaRPr lang="en-GB" sz="1540" b="0" i="0" u="none" strike="noStrike" baseline="0" dirty="0" smtClean="0">
                        <a:solidFill>
                          <a:srgbClr val="000000"/>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540" b="0" i="0" u="none" strike="noStrike" baseline="0" dirty="0" smtClean="0">
                          <a:solidFill>
                            <a:srgbClr val="000000"/>
                          </a:solidFill>
                          <a:latin typeface="Arial" panose="020B0604020202020204" pitchFamily="34" charset="0"/>
                          <a:cs typeface="Arial" panose="020B0604020202020204" pitchFamily="34" charset="0"/>
                        </a:rPr>
                        <a:t>A is wrong because performance related pay is linked to whether an employee has met their individual targets whereas every employee receives this bonus no matter if they have met their own targets (1 mark) </a:t>
                      </a:r>
                    </a:p>
                    <a:p>
                      <a:pPr marL="285750" indent="-285750" algn="l">
                        <a:buFont typeface="Arial" panose="020B0604020202020204" pitchFamily="34" charset="0"/>
                        <a:buChar char="•"/>
                      </a:pPr>
                      <a:r>
                        <a:rPr lang="en-US" sz="1540" b="0" i="0" u="none" strike="noStrike" baseline="0" dirty="0" smtClean="0">
                          <a:solidFill>
                            <a:srgbClr val="000000"/>
                          </a:solidFill>
                          <a:latin typeface="Arial" panose="020B0604020202020204" pitchFamily="34" charset="0"/>
                          <a:cs typeface="Arial" panose="020B0604020202020204" pitchFamily="34" charset="0"/>
                        </a:rPr>
                        <a:t>B is wrong because job enrichment is when employees are given more responsibility and more meaningful tasks and has no connection to any form of financial remuneration (1 mark) </a:t>
                      </a:r>
                    </a:p>
                    <a:p>
                      <a:pPr marL="285750" indent="-285750" algn="l">
                        <a:buFont typeface="Arial" panose="020B0604020202020204" pitchFamily="34" charset="0"/>
                        <a:buChar char="•"/>
                      </a:pPr>
                      <a:r>
                        <a:rPr lang="en-US" sz="1540" b="0" i="0" u="none" strike="noStrike" baseline="0" dirty="0" smtClean="0">
                          <a:solidFill>
                            <a:srgbClr val="000000"/>
                          </a:solidFill>
                          <a:latin typeface="Arial" panose="020B0604020202020204" pitchFamily="34" charset="0"/>
                          <a:cs typeface="Arial" panose="020B0604020202020204" pitchFamily="34" charset="0"/>
                        </a:rPr>
                        <a:t>C is wrong because piecework is when employees are rewarded individually according to how much they produce whereas a bonus is paid collectively. (1 mark) </a:t>
                      </a:r>
                      <a:endParaRPr lang="en-GB" sz="1540" b="0" i="0" u="none" strike="noStrike" baseline="0" dirty="0" smtClean="0">
                        <a:solidFill>
                          <a:srgbClr val="000000"/>
                        </a:solidFill>
                        <a:latin typeface="Arial" panose="020B0604020202020204" pitchFamily="34" charset="0"/>
                        <a:cs typeface="Arial" panose="020B0604020202020204" pitchFamily="34" charset="0"/>
                      </a:endParaRPr>
                    </a:p>
                    <a:p>
                      <a:pPr algn="l"/>
                      <a:r>
                        <a:rPr lang="en-US" sz="1540" b="0" i="0" u="none" strike="noStrike" baseline="0" dirty="0" smtClean="0">
                          <a:solidFill>
                            <a:srgbClr val="000000"/>
                          </a:solidFill>
                          <a:latin typeface="Arial" panose="020B0604020202020204" pitchFamily="34" charset="0"/>
                          <a:cs typeface="Arial" panose="020B0604020202020204" pitchFamily="34" charset="0"/>
                        </a:rPr>
                        <a:t>Any acceptable answer that shows selective knowledge/ understanding/ application and/or development. </a:t>
                      </a:r>
                    </a:p>
                    <a:p>
                      <a:pPr algn="l"/>
                      <a:r>
                        <a:rPr lang="en-US" sz="1540" b="1" i="0" u="none" strike="noStrike" baseline="0" dirty="0" smtClean="0">
                          <a:solidFill>
                            <a:srgbClr val="000000"/>
                          </a:solidFill>
                          <a:latin typeface="Arial" panose="020B0604020202020204" pitchFamily="34" charset="0"/>
                          <a:cs typeface="Arial" panose="020B0604020202020204" pitchFamily="34" charset="0"/>
                        </a:rPr>
                        <a:t>N.B. up to 2 marks out of 3 may be gained for part (b) if part (a) is incorrect. </a:t>
                      </a:r>
                      <a:endParaRPr lang="en-US" sz="1540" b="0" i="0" u="none" strike="noStrike" baseline="0" dirty="0" smtClean="0">
                        <a:solidFill>
                          <a:srgbClr val="000000"/>
                        </a:solidFill>
                        <a:latin typeface="Arial" panose="020B0604020202020204" pitchFamily="34" charset="0"/>
                        <a:cs typeface="Arial" panose="020B0604020202020204" pitchFamily="34" charset="0"/>
                      </a:endParaRPr>
                    </a:p>
                  </a:txBody>
                  <a:tcPr/>
                </a:tc>
                <a:tc>
                  <a:txBody>
                    <a:bodyPr/>
                    <a:lstStyle/>
                    <a:p>
                      <a:pPr algn="ctr"/>
                      <a:endParaRPr lang="en-GB" sz="1540" dirty="0" smtClean="0">
                        <a:latin typeface="Arial" panose="020B0604020202020204" pitchFamily="34" charset="0"/>
                        <a:cs typeface="Arial" panose="020B0604020202020204" pitchFamily="34" charset="0"/>
                      </a:endParaRPr>
                    </a:p>
                    <a:p>
                      <a:pPr algn="ctr"/>
                      <a:endParaRPr lang="en-GB" sz="1540" dirty="0" smtClean="0">
                        <a:latin typeface="Arial" panose="020B0604020202020204" pitchFamily="34" charset="0"/>
                        <a:cs typeface="Arial" panose="020B0604020202020204" pitchFamily="34" charset="0"/>
                      </a:endParaRPr>
                    </a:p>
                    <a:p>
                      <a:pPr algn="ctr"/>
                      <a:endParaRPr lang="en-GB" sz="1540" dirty="0" smtClean="0">
                        <a:latin typeface="Arial" panose="020B0604020202020204" pitchFamily="34" charset="0"/>
                        <a:cs typeface="Arial" panose="020B0604020202020204" pitchFamily="34" charset="0"/>
                      </a:endParaRPr>
                    </a:p>
                    <a:p>
                      <a:pPr algn="ctr"/>
                      <a:r>
                        <a:rPr lang="en-GB" sz="1540" dirty="0" smtClean="0">
                          <a:latin typeface="Arial" panose="020B0604020202020204" pitchFamily="34" charset="0"/>
                          <a:cs typeface="Arial" panose="020B0604020202020204" pitchFamily="34" charset="0"/>
                        </a:rPr>
                        <a:t>1-3 marks</a:t>
                      </a:r>
                    </a:p>
                    <a:p>
                      <a:pPr algn="ctr"/>
                      <a:endParaRPr lang="en-GB" sz="1540" dirty="0" smtClean="0">
                        <a:latin typeface="Arial" panose="020B0604020202020204" pitchFamily="34" charset="0"/>
                        <a:cs typeface="Arial" panose="020B0604020202020204" pitchFamily="34" charset="0"/>
                      </a:endParaRPr>
                    </a:p>
                    <a:p>
                      <a:pPr algn="ctr"/>
                      <a:endParaRPr lang="en-IE" sz="1540" dirty="0" smtClean="0">
                        <a:latin typeface="Arial" panose="020B0604020202020204" pitchFamily="34" charset="0"/>
                        <a:cs typeface="Arial" panose="020B0604020202020204" pitchFamily="34" charset="0"/>
                      </a:endParaRPr>
                    </a:p>
                    <a:p>
                      <a:pPr algn="ctr"/>
                      <a:endParaRPr lang="en-GB" sz="1540" dirty="0" smtClean="0">
                        <a:latin typeface="Arial" panose="020B0604020202020204" pitchFamily="34" charset="0"/>
                        <a:cs typeface="Arial" panose="020B0604020202020204" pitchFamily="34" charset="0"/>
                      </a:endParaRPr>
                    </a:p>
                    <a:p>
                      <a:pPr algn="ctr"/>
                      <a:endParaRPr lang="en-GB" sz="1540" dirty="0" smtClean="0">
                        <a:latin typeface="Arial" panose="020B0604020202020204" pitchFamily="34" charset="0"/>
                        <a:cs typeface="Arial" panose="020B0604020202020204" pitchFamily="34" charset="0"/>
                      </a:endParaRPr>
                    </a:p>
                    <a:p>
                      <a:pPr algn="ctr"/>
                      <a:endParaRPr lang="en-GB" sz="1540" dirty="0" smtClean="0">
                        <a:latin typeface="Arial" panose="020B0604020202020204" pitchFamily="34" charset="0"/>
                        <a:cs typeface="Arial" panose="020B0604020202020204" pitchFamily="34" charset="0"/>
                      </a:endParaRPr>
                    </a:p>
                    <a:p>
                      <a:pPr algn="ctr"/>
                      <a:endParaRPr lang="en-GB" sz="1540" dirty="0" smtClean="0">
                        <a:latin typeface="Arial" panose="020B0604020202020204" pitchFamily="34" charset="0"/>
                        <a:cs typeface="Arial" panose="020B0604020202020204" pitchFamily="34" charset="0"/>
                      </a:endParaRPr>
                    </a:p>
                    <a:p>
                      <a:pPr algn="ctr"/>
                      <a:endParaRPr lang="en-GB" sz="1540" dirty="0" smtClean="0">
                        <a:latin typeface="Arial" panose="020B0604020202020204" pitchFamily="34" charset="0"/>
                        <a:cs typeface="Arial" panose="020B0604020202020204" pitchFamily="34" charset="0"/>
                      </a:endParaRPr>
                    </a:p>
                    <a:p>
                      <a:pPr algn="ctr"/>
                      <a:endParaRPr lang="en-GB" sz="1540" dirty="0" smtClean="0">
                        <a:latin typeface="Arial" panose="020B0604020202020204" pitchFamily="34" charset="0"/>
                        <a:cs typeface="Arial" panose="020B0604020202020204" pitchFamily="34" charset="0"/>
                      </a:endParaRPr>
                    </a:p>
                    <a:p>
                      <a:pPr algn="ctr"/>
                      <a:endParaRPr lang="en-GB" sz="1540" dirty="0" smtClean="0">
                        <a:latin typeface="Arial" panose="020B0604020202020204" pitchFamily="34" charset="0"/>
                        <a:cs typeface="Arial" panose="020B0604020202020204" pitchFamily="34" charset="0"/>
                      </a:endParaRPr>
                    </a:p>
                    <a:p>
                      <a:pPr algn="ctr"/>
                      <a:endParaRPr lang="en-GB" sz="1540" dirty="0" smtClean="0">
                        <a:latin typeface="Arial" panose="020B0604020202020204" pitchFamily="34" charset="0"/>
                        <a:cs typeface="Arial" panose="020B0604020202020204" pitchFamily="34" charset="0"/>
                      </a:endParaRPr>
                    </a:p>
                    <a:p>
                      <a:pPr algn="ctr"/>
                      <a:r>
                        <a:rPr lang="en-GB" sz="1540" dirty="0" smtClean="0">
                          <a:latin typeface="Arial" panose="020B0604020202020204" pitchFamily="34" charset="0"/>
                          <a:cs typeface="Arial" panose="020B0604020202020204" pitchFamily="34" charset="0"/>
                        </a:rPr>
                        <a:t>Total 4</a:t>
                      </a:r>
                      <a:r>
                        <a:rPr lang="en-GB" sz="1540" baseline="0" dirty="0" smtClean="0">
                          <a:latin typeface="Arial" panose="020B0604020202020204" pitchFamily="34" charset="0"/>
                          <a:cs typeface="Arial" panose="020B0604020202020204" pitchFamily="34" charset="0"/>
                        </a:rPr>
                        <a:t> marks</a:t>
                      </a:r>
                      <a:endParaRPr lang="en-GB" sz="1540" dirty="0" smtClean="0">
                        <a:latin typeface="Arial" panose="020B0604020202020204" pitchFamily="34" charset="0"/>
                        <a:cs typeface="Arial" panose="020B0604020202020204" pitchFamily="34" charset="0"/>
                      </a:endParaRPr>
                    </a:p>
                  </a:txBody>
                  <a:tcPr/>
                </a:tc>
              </a:tr>
            </a:tbl>
          </a:graphicData>
        </a:graphic>
      </p:graphicFrame>
      <p:sp>
        <p:nvSpPr>
          <p:cNvPr id="5" name="TextBox 4">
            <a:hlinkClick r:id="rId3" action="ppaction://hlinkfile"/>
          </p:cNvPr>
          <p:cNvSpPr txBox="1"/>
          <p:nvPr/>
        </p:nvSpPr>
        <p:spPr>
          <a:xfrm>
            <a:off x="8068597" y="1425550"/>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48866258"/>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124744"/>
            <a:ext cx="8568953" cy="5683607"/>
          </a:xfrm>
          <a:prstGeom prst="rect">
            <a:avLst/>
          </a:prstGeom>
        </p:spPr>
        <p:txBody>
          <a:bodyPr wrap="square">
            <a:spAutoFit/>
          </a:bodyPr>
          <a:lstStyle/>
          <a:p>
            <a:pPr marL="457200" indent="-457200">
              <a:spcAft>
                <a:spcPts val="400"/>
              </a:spcAft>
              <a:buClr>
                <a:srgbClr val="F79646">
                  <a:lumMod val="50000"/>
                </a:srgbClr>
              </a:buClr>
              <a:buFont typeface="+mj-lt"/>
              <a:buAutoNum type="arabicPeriod" startAt="11"/>
              <a:tabLst>
                <a:tab pos="8345488" algn="r"/>
              </a:tabLst>
            </a:pPr>
            <a:r>
              <a:rPr lang="en-US" sz="2000" dirty="0">
                <a:solidFill>
                  <a:srgbClr val="FF0000"/>
                </a:solidFill>
              </a:rPr>
              <a:t>Evaluate the importance of using financial and non-financial motivational </a:t>
            </a:r>
            <a:r>
              <a:rPr lang="en-US" sz="2000" dirty="0" smtClean="0">
                <a:solidFill>
                  <a:srgbClr val="FF0000"/>
                </a:solidFill>
              </a:rPr>
              <a:t>techniques at </a:t>
            </a:r>
            <a:r>
              <a:rPr lang="en-US" sz="2000" dirty="0">
                <a:solidFill>
                  <a:srgbClr val="FF0000"/>
                </a:solidFill>
              </a:rPr>
              <a:t>MUFC to retain employees</a:t>
            </a:r>
            <a:r>
              <a:rPr lang="en-US" sz="2000" dirty="0" smtClean="0">
                <a:solidFill>
                  <a:srgbClr val="FF0000"/>
                </a:solidFill>
              </a:rPr>
              <a:t>.	(14)</a:t>
            </a:r>
          </a:p>
          <a:p>
            <a:pPr>
              <a:spcAft>
                <a:spcPts val="400"/>
              </a:spcAft>
              <a:buClr>
                <a:srgbClr val="F79646">
                  <a:lumMod val="50000"/>
                </a:srgbClr>
              </a:buClr>
              <a:tabLst>
                <a:tab pos="8345488"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latin typeface="Arial" charset="0"/>
              </a:rPr>
              <a:t>(</a:t>
            </a:r>
            <a:r>
              <a:rPr lang="en-US" sz="2000" b="1" dirty="0">
                <a:solidFill>
                  <a:srgbClr val="FF0000"/>
                </a:solidFill>
                <a:latin typeface="Arial" charset="0"/>
              </a:rPr>
              <a:t>Total for Question </a:t>
            </a:r>
            <a:r>
              <a:rPr lang="en-US" sz="2000" b="1" dirty="0" smtClean="0">
                <a:solidFill>
                  <a:srgbClr val="FF0000"/>
                </a:solidFill>
                <a:latin typeface="Arial" charset="0"/>
              </a:rPr>
              <a:t>11 </a:t>
            </a:r>
            <a:r>
              <a:rPr lang="en-US" sz="2000" b="1" dirty="0">
                <a:solidFill>
                  <a:srgbClr val="FF0000"/>
                </a:solidFill>
                <a:latin typeface="Arial" charset="0"/>
              </a:rPr>
              <a:t>= </a:t>
            </a:r>
            <a:r>
              <a:rPr lang="en-US" sz="2000" b="1" dirty="0" smtClean="0">
                <a:solidFill>
                  <a:srgbClr val="FF0000"/>
                </a:solidFill>
                <a:latin typeface="Arial" charset="0"/>
              </a:rPr>
              <a:t>14 </a:t>
            </a:r>
            <a:r>
              <a:rPr lang="en-US" sz="2000" b="1" dirty="0">
                <a:solidFill>
                  <a:srgbClr val="FF0000"/>
                </a:solidFill>
                <a:latin typeface="Arial" charset="0"/>
              </a:rPr>
              <a:t>marks)</a:t>
            </a:r>
            <a:endParaRPr lang="en-US" sz="2000" dirty="0">
              <a:solidFill>
                <a:srgbClr val="FF0000"/>
              </a:solidFill>
              <a:latin typeface="Arial" charset="0"/>
            </a:endParaRPr>
          </a:p>
        </p:txBody>
      </p:sp>
      <p:sp>
        <p:nvSpPr>
          <p:cNvPr id="6" name="Title 1"/>
          <p:cNvSpPr>
            <a:spLocks noGrp="1"/>
          </p:cNvSpPr>
          <p:nvPr>
            <p:ph type="title"/>
          </p:nvPr>
        </p:nvSpPr>
        <p:spPr>
          <a:xfrm>
            <a:off x="35496" y="72008"/>
            <a:ext cx="7704856" cy="548680"/>
          </a:xfrm>
        </p:spPr>
        <p:txBody>
          <a:bodyPr>
            <a:noAutofit/>
          </a:bodyPr>
          <a:lstStyle/>
          <a:p>
            <a:r>
              <a:rPr lang="en-GB" sz="4000" dirty="0" smtClean="0"/>
              <a:t>19 – Exam Questions – June 2015</a:t>
            </a:r>
            <a:endParaRPr lang="en-GB" sz="3600" dirty="0"/>
          </a:p>
        </p:txBody>
      </p:sp>
      <p:sp>
        <p:nvSpPr>
          <p:cNvPr id="4" name="TextBox 3">
            <a:hlinkClick r:id="rId3" action="ppaction://hlinkfile"/>
          </p:cNvPr>
          <p:cNvSpPr txBox="1"/>
          <p:nvPr/>
        </p:nvSpPr>
        <p:spPr>
          <a:xfrm>
            <a:off x="8316416" y="2793702"/>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12652873"/>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19 </a:t>
            </a:r>
            <a:r>
              <a:rPr lang="en-GB" sz="4000" dirty="0"/>
              <a:t>– Exam Questions – </a:t>
            </a:r>
            <a:r>
              <a:rPr lang="en-GB" sz="4000" dirty="0" smtClean="0"/>
              <a:t>June 2015</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1012719638"/>
              </p:ext>
            </p:extLst>
          </p:nvPr>
        </p:nvGraphicFramePr>
        <p:xfrm>
          <a:off x="251520" y="1124744"/>
          <a:ext cx="8640960" cy="5514055"/>
        </p:xfrm>
        <a:graphic>
          <a:graphicData uri="http://schemas.openxmlformats.org/drawingml/2006/table">
            <a:tbl>
              <a:tblPr firstRow="1" bandRow="1">
                <a:tableStyleId>{5C22544A-7EE6-4342-B048-85BDC9FD1C3A}</a:tableStyleId>
              </a:tblPr>
              <a:tblGrid>
                <a:gridCol w="720080"/>
                <a:gridCol w="720080"/>
                <a:gridCol w="3744416"/>
                <a:gridCol w="2138270"/>
                <a:gridCol w="1318114"/>
              </a:tblGrid>
              <a:tr h="5573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11</a:t>
                      </a:r>
                    </a:p>
                  </a:txBody>
                  <a:tcPr>
                    <a:solidFill>
                      <a:schemeClr val="tx2">
                        <a:lumMod val="20000"/>
                        <a:lumOff val="80000"/>
                      </a:schemeClr>
                    </a:solidFill>
                  </a:tcPr>
                </a:tc>
                <a:tc gridSpan="3">
                  <a:txBody>
                    <a:bodyPr/>
                    <a:lstStyle/>
                    <a:p>
                      <a:r>
                        <a:rPr lang="en-US" sz="1600" b="0" dirty="0" smtClean="0">
                          <a:solidFill>
                            <a:schemeClr val="tx1"/>
                          </a:solidFill>
                          <a:latin typeface="Arial" panose="020B0604020202020204" pitchFamily="34" charset="0"/>
                          <a:cs typeface="Arial" panose="020B0604020202020204" pitchFamily="34" charset="0"/>
                        </a:rPr>
                        <a:t>Evaluate the importance of using financial and non-financial motivational techniques at MUFC to retain employees.</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14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308019">
                <a:tc>
                  <a:txBody>
                    <a:bodyPr/>
                    <a:lstStyle/>
                    <a:p>
                      <a:pPr algn="ctr"/>
                      <a:r>
                        <a:rPr lang="en-GB" sz="1500" b="1" dirty="0" smtClean="0">
                          <a:solidFill>
                            <a:schemeClr val="tx1"/>
                          </a:solidFill>
                          <a:latin typeface="Arial" panose="020B0604020202020204" pitchFamily="34" charset="0"/>
                          <a:cs typeface="Arial" panose="020B0604020202020204" pitchFamily="34" charset="0"/>
                        </a:rPr>
                        <a:t>Level</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Mark</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Descriptor</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500" b="1" dirty="0" smtClean="0">
                          <a:solidFill>
                            <a:schemeClr val="tx1"/>
                          </a:solidFill>
                          <a:latin typeface="Arial" panose="020B0604020202020204" pitchFamily="34" charset="0"/>
                          <a:cs typeface="Arial" panose="020B0604020202020204" pitchFamily="34" charset="0"/>
                        </a:rPr>
                        <a:t>Possible content</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2041726">
                <a:tc>
                  <a:txBody>
                    <a:bodyPr/>
                    <a:lstStyle/>
                    <a:p>
                      <a:pPr algn="ctr"/>
                      <a:r>
                        <a:rPr lang="en-GB" sz="1500" b="0" smtClean="0">
                          <a:solidFill>
                            <a:schemeClr val="tx1"/>
                          </a:solidFill>
                          <a:latin typeface="Arial" panose="020B0604020202020204" pitchFamily="34" charset="0"/>
                          <a:cs typeface="Arial" panose="020B0604020202020204" pitchFamily="34" charset="0"/>
                        </a:rPr>
                        <a:t>1</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1-2</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spcAft>
                          <a:spcPts val="600"/>
                        </a:spcAft>
                      </a:pPr>
                      <a:r>
                        <a:rPr lang="en-GB" sz="1540" b="0" i="0" u="none" strike="noStrike" baseline="0" dirty="0" smtClean="0">
                          <a:solidFill>
                            <a:srgbClr val="000000"/>
                          </a:solidFill>
                          <a:latin typeface="Arial" panose="020B0604020202020204" pitchFamily="34" charset="0"/>
                          <a:cs typeface="Arial" panose="020B0604020202020204" pitchFamily="34" charset="0"/>
                        </a:rPr>
                        <a:t>Knowledge/understanding of  </a:t>
                      </a:r>
                      <a:r>
                        <a:rPr lang="en-US" sz="1540" b="0" i="0" u="none" strike="noStrike" baseline="0" dirty="0" smtClean="0">
                          <a:solidFill>
                            <a:srgbClr val="000000"/>
                          </a:solidFill>
                          <a:latin typeface="Arial" panose="020B0604020202020204" pitchFamily="34" charset="0"/>
                          <a:cs typeface="Arial" panose="020B0604020202020204" pitchFamily="34" charset="0"/>
                        </a:rPr>
                        <a:t>what is meant by financial/ non-financial techniques </a:t>
                      </a:r>
                    </a:p>
                    <a:p>
                      <a:pPr algn="l">
                        <a:spcAft>
                          <a:spcPts val="600"/>
                        </a:spcAft>
                      </a:pPr>
                      <a:r>
                        <a:rPr lang="en-GB" sz="1540" b="0" i="1" u="none" strike="noStrike" baseline="0" dirty="0" smtClean="0">
                          <a:solidFill>
                            <a:srgbClr val="000000"/>
                          </a:solidFill>
                          <a:latin typeface="Arial" panose="020B0604020202020204" pitchFamily="34" charset="0"/>
                          <a:cs typeface="Arial" panose="020B0604020202020204" pitchFamily="34" charset="0"/>
                        </a:rPr>
                        <a:t>Material presented is often irrelevant and lacks organisation. </a:t>
                      </a:r>
                      <a:endParaRPr lang="en-GB" sz="154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GB" sz="1540" b="0" i="1" u="none" strike="noStrike" baseline="0" dirty="0" smtClean="0">
                          <a:solidFill>
                            <a:srgbClr val="000000"/>
                          </a:solidFill>
                          <a:latin typeface="Arial" panose="020B0604020202020204" pitchFamily="34" charset="0"/>
                          <a:cs typeface="Arial" panose="020B0604020202020204" pitchFamily="34" charset="0"/>
                        </a:rPr>
                        <a:t>Frequent punctuation and/or </a:t>
                      </a:r>
                      <a:r>
                        <a:rPr lang="en-US" sz="1540" b="0" i="1" u="none" strike="noStrike" baseline="0" dirty="0" smtClean="0">
                          <a:solidFill>
                            <a:srgbClr val="000000"/>
                          </a:solidFill>
                          <a:latin typeface="Arial" panose="020B0604020202020204" pitchFamily="34" charset="0"/>
                          <a:cs typeface="Arial" panose="020B0604020202020204" pitchFamily="34" charset="0"/>
                        </a:rPr>
                        <a:t>grammar errors are likely to be present and the writing is generally </a:t>
                      </a:r>
                      <a:r>
                        <a:rPr lang="en-GB" sz="1540" b="0" i="1" u="none" strike="noStrike" baseline="0" dirty="0" smtClean="0">
                          <a:solidFill>
                            <a:srgbClr val="000000"/>
                          </a:solidFill>
                          <a:latin typeface="Arial" panose="020B0604020202020204" pitchFamily="34" charset="0"/>
                          <a:cs typeface="Arial" panose="020B0604020202020204" pitchFamily="34" charset="0"/>
                        </a:rPr>
                        <a:t>unclear.. </a:t>
                      </a:r>
                      <a:r>
                        <a:rPr lang="en-GB" sz="1540" b="0" i="0" u="none" strike="noStrike" baseline="0" dirty="0" smtClean="0">
                          <a:solidFill>
                            <a:srgbClr val="000000"/>
                          </a:solidFill>
                          <a:latin typeface="Arial" panose="020B0604020202020204" pitchFamily="34" charset="0"/>
                          <a:cs typeface="Arial" panose="020B0604020202020204" pitchFamily="34" charset="0"/>
                        </a:rPr>
                        <a:t>	</a:t>
                      </a:r>
                    </a:p>
                  </a:txBody>
                  <a:tcPr>
                    <a:solidFill>
                      <a:schemeClr val="tx2">
                        <a:lumMod val="20000"/>
                        <a:lumOff val="80000"/>
                      </a:schemeClr>
                    </a:solidFill>
                  </a:tcPr>
                </a:tc>
                <a:tc gridSpan="2">
                  <a:txBody>
                    <a:bodyPr/>
                    <a:lstStyle/>
                    <a:p>
                      <a:pPr algn="l">
                        <a:spcAft>
                          <a:spcPts val="600"/>
                        </a:spcAft>
                      </a:pPr>
                      <a:r>
                        <a:rPr lang="en-US" sz="1540" b="0" dirty="0" smtClean="0">
                          <a:solidFill>
                            <a:schemeClr val="tx1"/>
                          </a:solidFill>
                          <a:latin typeface="Arial" panose="020B0604020202020204" pitchFamily="34" charset="0"/>
                          <a:cs typeface="Arial" panose="020B0604020202020204" pitchFamily="34" charset="0"/>
                        </a:rPr>
                        <a:t>e.g. financial - commission, bonus, profit share, performance related pay</a:t>
                      </a:r>
                    </a:p>
                    <a:p>
                      <a:pPr algn="l">
                        <a:spcAft>
                          <a:spcPts val="600"/>
                        </a:spcAft>
                      </a:pPr>
                      <a:r>
                        <a:rPr lang="en-US" sz="1540" b="0" dirty="0" smtClean="0">
                          <a:solidFill>
                            <a:schemeClr val="tx1"/>
                          </a:solidFill>
                          <a:latin typeface="Arial" panose="020B0604020202020204" pitchFamily="34" charset="0"/>
                          <a:cs typeface="Arial" panose="020B0604020202020204" pitchFamily="34" charset="0"/>
                        </a:rPr>
                        <a:t>e.g. non-financial - delegation, consultation, empowerment, flexible working</a:t>
                      </a:r>
                      <a:endParaRPr lang="en-GB" sz="154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2493487">
                <a:tc>
                  <a:txBody>
                    <a:bodyPr/>
                    <a:lstStyle/>
                    <a:p>
                      <a:pPr algn="ctr"/>
                      <a:r>
                        <a:rPr lang="en-GB" sz="1500" b="0" dirty="0" smtClean="0">
                          <a:solidFill>
                            <a:schemeClr val="tx1"/>
                          </a:solidFill>
                          <a:latin typeface="Arial" panose="020B0604020202020204" pitchFamily="34" charset="0"/>
                          <a:cs typeface="Arial" panose="020B0604020202020204" pitchFamily="34" charset="0"/>
                        </a:rPr>
                        <a:t>2</a:t>
                      </a:r>
                      <a:endParaRPr lang="en-GB" sz="15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500" b="1" dirty="0" smtClean="0">
                          <a:solidFill>
                            <a:schemeClr val="tx1"/>
                          </a:solidFill>
                          <a:latin typeface="Arial" panose="020B0604020202020204" pitchFamily="34" charset="0"/>
                          <a:cs typeface="Arial" panose="020B0604020202020204" pitchFamily="34" charset="0"/>
                        </a:rPr>
                        <a:t>3-4</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spcAft>
                          <a:spcPts val="600"/>
                        </a:spcAft>
                      </a:pPr>
                      <a:r>
                        <a:rPr lang="en-GB" sz="1540" b="0" i="0" u="none" strike="noStrike" baseline="0" dirty="0" smtClean="0">
                          <a:solidFill>
                            <a:srgbClr val="000000"/>
                          </a:solidFill>
                          <a:latin typeface="Arial" panose="020B0604020202020204" pitchFamily="34" charset="0"/>
                          <a:cs typeface="Arial" panose="020B0604020202020204" pitchFamily="34" charset="0"/>
                        </a:rPr>
                        <a:t>Application must be present, </a:t>
                      </a:r>
                    </a:p>
                    <a:p>
                      <a:pPr algn="l">
                        <a:spcAft>
                          <a:spcPts val="600"/>
                        </a:spcAft>
                      </a:pPr>
                      <a:r>
                        <a:rPr lang="en-US" sz="1540" b="0" i="0" u="none" strike="noStrike" baseline="0" dirty="0" smtClean="0">
                          <a:solidFill>
                            <a:srgbClr val="000000"/>
                          </a:solidFill>
                          <a:latin typeface="Arial" panose="020B0604020202020204" pitchFamily="34" charset="0"/>
                          <a:cs typeface="Arial" panose="020B0604020202020204" pitchFamily="34" charset="0"/>
                        </a:rPr>
                        <a:t>i.e. the answer must be </a:t>
                      </a:r>
                      <a:r>
                        <a:rPr lang="en-US" sz="1540" b="0" i="0" u="none" strike="noStrike" baseline="0" dirty="0" err="1" smtClean="0">
                          <a:solidFill>
                            <a:srgbClr val="000000"/>
                          </a:solidFill>
                          <a:latin typeface="Arial" panose="020B0604020202020204" pitchFamily="34" charset="0"/>
                          <a:cs typeface="Arial" panose="020B0604020202020204" pitchFamily="34" charset="0"/>
                        </a:rPr>
                        <a:t>contextualised</a:t>
                      </a:r>
                      <a:r>
                        <a:rPr lang="en-US" sz="1540" b="0" i="0" u="none" strike="noStrike" baseline="0" dirty="0" smtClean="0">
                          <a:solidFill>
                            <a:srgbClr val="000000"/>
                          </a:solidFill>
                          <a:latin typeface="Arial" panose="020B0604020202020204" pitchFamily="34" charset="0"/>
                          <a:cs typeface="Arial" panose="020B0604020202020204" pitchFamily="34" charset="0"/>
                        </a:rPr>
                        <a:t> and applied to </a:t>
                      </a:r>
                      <a:r>
                        <a:rPr lang="en-US" sz="1540" b="0" i="1" u="none" strike="noStrike" baseline="0" dirty="0" smtClean="0">
                          <a:solidFill>
                            <a:srgbClr val="000000"/>
                          </a:solidFill>
                          <a:latin typeface="Arial" panose="020B0604020202020204" pitchFamily="34" charset="0"/>
                          <a:cs typeface="Arial" panose="020B0604020202020204" pitchFamily="34" charset="0"/>
                        </a:rPr>
                        <a:t>MUFC </a:t>
                      </a:r>
                      <a:endParaRPr lang="en-US" sz="154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1540" b="0" i="1" u="none" strike="noStrike" baseline="0" dirty="0" smtClean="0">
                          <a:solidFill>
                            <a:srgbClr val="000000"/>
                          </a:solidFill>
                          <a:latin typeface="Arial" panose="020B0604020202020204" pitchFamily="34" charset="0"/>
                          <a:cs typeface="Arial" panose="020B0604020202020204" pitchFamily="34" charset="0"/>
                        </a:rPr>
                        <a:t>Material is presented with some relevance but there are likely to be </a:t>
                      </a:r>
                      <a:r>
                        <a:rPr lang="en-GB" sz="1540" b="0" i="1" u="none" strike="noStrike" baseline="0" dirty="0" smtClean="0">
                          <a:solidFill>
                            <a:srgbClr val="000000"/>
                          </a:solidFill>
                          <a:latin typeface="Arial" panose="020B0604020202020204" pitchFamily="34" charset="0"/>
                          <a:cs typeface="Arial" panose="020B0604020202020204" pitchFamily="34" charset="0"/>
                        </a:rPr>
                        <a:t>passages which lack proper organisation. Punctuation and/or </a:t>
                      </a:r>
                      <a:r>
                        <a:rPr lang="en-US" sz="1540" b="0" i="1" u="none" strike="noStrike" baseline="0" dirty="0" smtClean="0">
                          <a:solidFill>
                            <a:srgbClr val="000000"/>
                          </a:solidFill>
                          <a:latin typeface="Arial" panose="020B0604020202020204" pitchFamily="34" charset="0"/>
                          <a:cs typeface="Arial" panose="020B0604020202020204" pitchFamily="34" charset="0"/>
                        </a:rPr>
                        <a:t>grammar errors are likely to be present that affect clarity and</a:t>
                      </a:r>
                      <a:r>
                        <a:rPr lang="en-US" sz="1540" b="0" i="0" u="none" strike="noStrike" baseline="0" dirty="0" smtClean="0">
                          <a:solidFill>
                            <a:srgbClr val="000000"/>
                          </a:solidFill>
                          <a:latin typeface="Arial" panose="020B0604020202020204" pitchFamily="34" charset="0"/>
                          <a:cs typeface="Arial" panose="020B0604020202020204" pitchFamily="34" charset="0"/>
                        </a:rPr>
                        <a:t> </a:t>
                      </a:r>
                      <a:r>
                        <a:rPr lang="en-GB" sz="1540" b="0" i="1" u="none" strike="noStrike" baseline="0" dirty="0" smtClean="0">
                          <a:solidFill>
                            <a:srgbClr val="000000"/>
                          </a:solidFill>
                          <a:latin typeface="Arial" panose="020B0604020202020204" pitchFamily="34" charset="0"/>
                          <a:cs typeface="Arial" panose="020B0604020202020204" pitchFamily="34" charset="0"/>
                        </a:rPr>
                        <a:t>coherence. </a:t>
                      </a:r>
                      <a:endParaRPr lang="en-GB" sz="154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spcAft>
                          <a:spcPts val="600"/>
                        </a:spcAft>
                      </a:pPr>
                      <a:r>
                        <a:rPr lang="en-US" sz="1540" b="0" i="0" u="none" strike="noStrike" baseline="0" dirty="0" smtClean="0">
                          <a:solidFill>
                            <a:srgbClr val="000000"/>
                          </a:solidFill>
                          <a:latin typeface="Arial" panose="020B0604020202020204" pitchFamily="34" charset="0"/>
                          <a:cs typeface="Arial" panose="020B0604020202020204" pitchFamily="34" charset="0"/>
                        </a:rPr>
                        <a:t>e.g. </a:t>
                      </a:r>
                      <a:r>
                        <a:rPr lang="en-US" sz="1540" b="0" i="1" u="none" strike="noStrike" baseline="0" dirty="0" smtClean="0">
                          <a:solidFill>
                            <a:srgbClr val="000000"/>
                          </a:solidFill>
                          <a:latin typeface="Arial" panose="020B0604020202020204" pitchFamily="34" charset="0"/>
                          <a:cs typeface="Arial" panose="020B0604020202020204" pitchFamily="34" charset="0"/>
                        </a:rPr>
                        <a:t>MUFC </a:t>
                      </a:r>
                      <a:r>
                        <a:rPr lang="en-US" sz="1540" b="0" i="0" u="none" strike="noStrike" baseline="0" dirty="0" smtClean="0">
                          <a:solidFill>
                            <a:srgbClr val="000000"/>
                          </a:solidFill>
                          <a:latin typeface="Arial" panose="020B0604020202020204" pitchFamily="34" charset="0"/>
                          <a:cs typeface="Arial" panose="020B0604020202020204" pitchFamily="34" charset="0"/>
                        </a:rPr>
                        <a:t>offer profit sharing bonus scheme, health insurance, car allowance for all levels of employees (Evidence D) </a:t>
                      </a:r>
                    </a:p>
                    <a:p>
                      <a:pPr algn="l">
                        <a:spcAft>
                          <a:spcPts val="600"/>
                        </a:spcAft>
                      </a:pPr>
                      <a:r>
                        <a:rPr lang="en-US" sz="1540" b="0" i="0" u="none" strike="noStrike" baseline="0" dirty="0" smtClean="0">
                          <a:solidFill>
                            <a:srgbClr val="000000"/>
                          </a:solidFill>
                          <a:latin typeface="Arial" panose="020B0604020202020204" pitchFamily="34" charset="0"/>
                          <a:cs typeface="Arial" panose="020B0604020202020204" pitchFamily="34" charset="0"/>
                        </a:rPr>
                        <a:t>e.g. </a:t>
                      </a:r>
                      <a:r>
                        <a:rPr lang="en-US" sz="1540" b="0" i="1" u="none" strike="noStrike" baseline="0" dirty="0" smtClean="0">
                          <a:solidFill>
                            <a:srgbClr val="000000"/>
                          </a:solidFill>
                          <a:latin typeface="Arial" panose="020B0604020202020204" pitchFamily="34" charset="0"/>
                          <a:cs typeface="Arial" panose="020B0604020202020204" pitchFamily="34" charset="0"/>
                        </a:rPr>
                        <a:t>MUFC </a:t>
                      </a:r>
                      <a:r>
                        <a:rPr lang="en-US" sz="1540" b="0" i="0" u="none" strike="noStrike" baseline="0" dirty="0" smtClean="0">
                          <a:solidFill>
                            <a:srgbClr val="000000"/>
                          </a:solidFill>
                          <a:latin typeface="Arial" panose="020B0604020202020204" pitchFamily="34" charset="0"/>
                          <a:cs typeface="Arial" panose="020B0604020202020204" pitchFamily="34" charset="0"/>
                        </a:rPr>
                        <a:t>recognise employees through performance development review and promote well-being with fitness classes all within the stadium </a:t>
                      </a: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316416" y="3081734"/>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131391821"/>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19 </a:t>
            </a:r>
            <a:r>
              <a:rPr lang="en-GB" sz="4000" dirty="0"/>
              <a:t>– Exam Questions – </a:t>
            </a:r>
            <a:r>
              <a:rPr lang="en-GB" sz="4000" dirty="0" smtClean="0"/>
              <a:t>June 2015</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1456341317"/>
              </p:ext>
            </p:extLst>
          </p:nvPr>
        </p:nvGraphicFramePr>
        <p:xfrm>
          <a:off x="251520" y="1124744"/>
          <a:ext cx="8640960" cy="5105400"/>
        </p:xfrm>
        <a:graphic>
          <a:graphicData uri="http://schemas.openxmlformats.org/drawingml/2006/table">
            <a:tbl>
              <a:tblPr firstRow="1" bandRow="1">
                <a:tableStyleId>{5C22544A-7EE6-4342-B048-85BDC9FD1C3A}</a:tableStyleId>
              </a:tblPr>
              <a:tblGrid>
                <a:gridCol w="720080"/>
                <a:gridCol w="720080"/>
                <a:gridCol w="3240360"/>
                <a:gridCol w="2642326"/>
                <a:gridCol w="1318114"/>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11</a:t>
                      </a:r>
                    </a:p>
                  </a:txBody>
                  <a:tcPr>
                    <a:solidFill>
                      <a:schemeClr val="tx2">
                        <a:lumMod val="20000"/>
                        <a:lumOff val="80000"/>
                      </a:schemeClr>
                    </a:solidFill>
                  </a:tcPr>
                </a:tc>
                <a:tc gridSpan="3">
                  <a:txBody>
                    <a:bodyPr/>
                    <a:lstStyle/>
                    <a:p>
                      <a:r>
                        <a:rPr lang="en-US" sz="1600" b="0" dirty="0" smtClean="0">
                          <a:solidFill>
                            <a:schemeClr val="tx1"/>
                          </a:solidFill>
                          <a:latin typeface="Arial" panose="020B0604020202020204" pitchFamily="34" charset="0"/>
                          <a:cs typeface="Arial" panose="020B0604020202020204" pitchFamily="34" charset="0"/>
                        </a:rPr>
                        <a:t>Evaluate the importance of using financial and non-financial motivational techniques at MUFC to retain employees.</a:t>
                      </a:r>
                      <a:endParaRPr lang="en-GB" sz="16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smtClean="0">
                          <a:solidFill>
                            <a:schemeClr val="tx1"/>
                          </a:solidFill>
                          <a:latin typeface="Arial" panose="020B0604020202020204" pitchFamily="34" charset="0"/>
                          <a:cs typeface="Arial" panose="020B0604020202020204" pitchFamily="34" charset="0"/>
                        </a:rPr>
                        <a:t>14 marks</a:t>
                      </a:r>
                      <a:endParaRPr lang="en-GB" sz="16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500" b="1" dirty="0" smtClean="0">
                          <a:solidFill>
                            <a:schemeClr val="tx1"/>
                          </a:solidFill>
                          <a:latin typeface="Arial" panose="020B0604020202020204" pitchFamily="34" charset="0"/>
                          <a:cs typeface="Arial" panose="020B0604020202020204" pitchFamily="34" charset="0"/>
                        </a:rPr>
                        <a:t>Level</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Mark</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500" b="1" dirty="0" smtClean="0">
                          <a:solidFill>
                            <a:schemeClr val="tx1"/>
                          </a:solidFill>
                          <a:latin typeface="Arial" panose="020B0604020202020204" pitchFamily="34" charset="0"/>
                          <a:cs typeface="Arial" panose="020B0604020202020204" pitchFamily="34" charset="0"/>
                        </a:rPr>
                        <a:t>Descriptor</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500" b="1" dirty="0" smtClean="0">
                          <a:solidFill>
                            <a:schemeClr val="tx1"/>
                          </a:solidFill>
                          <a:latin typeface="Arial" panose="020B0604020202020204" pitchFamily="34" charset="0"/>
                          <a:cs typeface="Arial" panose="020B0604020202020204" pitchFamily="34" charset="0"/>
                        </a:rPr>
                        <a:t>Possible content</a:t>
                      </a:r>
                      <a:endParaRPr lang="en-GB" sz="15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1018828">
                <a:tc>
                  <a:txBody>
                    <a:bodyPr/>
                    <a:lstStyle/>
                    <a:p>
                      <a:pPr algn="ctr"/>
                      <a:r>
                        <a:rPr lang="en-GB" sz="1700" b="0" dirty="0" smtClean="0">
                          <a:solidFill>
                            <a:schemeClr val="tx1"/>
                          </a:solidFill>
                          <a:latin typeface="Arial" panose="020B0604020202020204" pitchFamily="34" charset="0"/>
                          <a:cs typeface="Arial" panose="020B0604020202020204" pitchFamily="34" charset="0"/>
                        </a:rPr>
                        <a:t>3</a:t>
                      </a:r>
                      <a:endParaRPr lang="en-GB" sz="17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700" b="1" dirty="0" smtClean="0">
                          <a:solidFill>
                            <a:schemeClr val="tx1"/>
                          </a:solidFill>
                          <a:latin typeface="Arial" panose="020B0604020202020204" pitchFamily="34" charset="0"/>
                          <a:cs typeface="Arial" panose="020B0604020202020204" pitchFamily="34" charset="0"/>
                        </a:rPr>
                        <a:t>5-6</a:t>
                      </a:r>
                      <a:endParaRPr lang="en-GB" sz="17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spcAft>
                          <a:spcPts val="600"/>
                        </a:spcAft>
                      </a:pPr>
                      <a:r>
                        <a:rPr lang="en-US" sz="1700" b="0" i="0" u="none" strike="noStrike" baseline="0" dirty="0" smtClean="0">
                          <a:solidFill>
                            <a:srgbClr val="000000"/>
                          </a:solidFill>
                          <a:latin typeface="Arial" panose="020B0604020202020204" pitchFamily="34" charset="0"/>
                          <a:cs typeface="Arial" panose="020B0604020202020204" pitchFamily="34" charset="0"/>
                        </a:rPr>
                        <a:t>Analysis in context must be present, i.e. the candidate must give costs/ reasons/ causes/ consequences of financial/non-financial techniques to </a:t>
                      </a:r>
                      <a:r>
                        <a:rPr lang="en-US" sz="1700" b="0" i="1" u="none" strike="noStrike" baseline="0" dirty="0" smtClean="0">
                          <a:solidFill>
                            <a:srgbClr val="000000"/>
                          </a:solidFill>
                          <a:latin typeface="Arial" panose="020B0604020202020204" pitchFamily="34" charset="0"/>
                          <a:cs typeface="Arial" panose="020B0604020202020204" pitchFamily="34" charset="0"/>
                        </a:rPr>
                        <a:t>MUFC </a:t>
                      </a:r>
                      <a:endParaRPr lang="en-US" sz="17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1700" b="1" i="0" u="none" strike="noStrike" baseline="0" dirty="0" smtClean="0">
                          <a:solidFill>
                            <a:srgbClr val="000000"/>
                          </a:solidFill>
                          <a:latin typeface="Arial" panose="020B0604020202020204" pitchFamily="34" charset="0"/>
                          <a:cs typeface="Arial" panose="020B0604020202020204" pitchFamily="34" charset="0"/>
                        </a:rPr>
                        <a:t>NB if analysis is not in context limit to Level 2. </a:t>
                      </a:r>
                      <a:endParaRPr lang="en-US" sz="17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US" sz="1700" b="0" i="1" u="none" strike="noStrike" baseline="0" dirty="0" smtClean="0">
                          <a:solidFill>
                            <a:srgbClr val="000000"/>
                          </a:solidFill>
                          <a:latin typeface="Arial" panose="020B0604020202020204" pitchFamily="34" charset="0"/>
                          <a:cs typeface="Arial" panose="020B0604020202020204" pitchFamily="34" charset="0"/>
                        </a:rPr>
                        <a:t>Material is presented in a generally relevant and logical way but this may not be sustained throughout. </a:t>
                      </a:r>
                      <a:endParaRPr lang="en-US" sz="1700" b="0" i="0" u="none" strike="noStrike" baseline="0" dirty="0" smtClean="0">
                        <a:solidFill>
                          <a:srgbClr val="000000"/>
                        </a:solidFill>
                        <a:latin typeface="Arial" panose="020B0604020202020204" pitchFamily="34" charset="0"/>
                        <a:cs typeface="Arial" panose="020B0604020202020204" pitchFamily="34" charset="0"/>
                      </a:endParaRPr>
                    </a:p>
                    <a:p>
                      <a:pPr algn="l">
                        <a:spcAft>
                          <a:spcPts val="600"/>
                        </a:spcAft>
                      </a:pPr>
                      <a:r>
                        <a:rPr lang="en-GB" sz="1700" b="0" i="1" u="none" strike="noStrike" baseline="0" dirty="0" smtClean="0">
                          <a:solidFill>
                            <a:srgbClr val="000000"/>
                          </a:solidFill>
                          <a:latin typeface="Arial" panose="020B0604020202020204" pitchFamily="34" charset="0"/>
                          <a:cs typeface="Arial" panose="020B0604020202020204" pitchFamily="34" charset="0"/>
                        </a:rPr>
                        <a:t>Some punctuation and/or grammar </a:t>
                      </a:r>
                      <a:r>
                        <a:rPr lang="en-US" sz="1700" b="0" i="1" u="none" strike="noStrike" baseline="0" dirty="0" smtClean="0">
                          <a:solidFill>
                            <a:srgbClr val="000000"/>
                          </a:solidFill>
                          <a:latin typeface="Arial" panose="020B0604020202020204" pitchFamily="34" charset="0"/>
                          <a:cs typeface="Arial" panose="020B0604020202020204" pitchFamily="34" charset="0"/>
                        </a:rPr>
                        <a:t>errors may be found which cause some passages to lack clarity or </a:t>
                      </a:r>
                      <a:r>
                        <a:rPr lang="en-GB" sz="1700" b="0" i="1" u="none" strike="noStrike" baseline="0" dirty="0" smtClean="0">
                          <a:solidFill>
                            <a:srgbClr val="000000"/>
                          </a:solidFill>
                          <a:latin typeface="Arial" panose="020B0604020202020204" pitchFamily="34" charset="0"/>
                          <a:cs typeface="Arial" panose="020B0604020202020204" pitchFamily="34" charset="0"/>
                        </a:rPr>
                        <a:t>coherence. </a:t>
                      </a:r>
                      <a:endParaRPr lang="en-GB" sz="1700" b="0" i="0" u="none" strike="noStrike" baseline="0" dirty="0" smtClean="0">
                        <a:solidFill>
                          <a:srgbClr val="000000"/>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spcAft>
                          <a:spcPts val="600"/>
                        </a:spcAft>
                      </a:pPr>
                      <a:r>
                        <a:rPr lang="en-US" sz="1700" b="0" i="0" u="none" strike="noStrike" baseline="0" dirty="0" smtClean="0">
                          <a:solidFill>
                            <a:srgbClr val="000000"/>
                          </a:solidFill>
                          <a:latin typeface="Arial" panose="020B0604020202020204" pitchFamily="34" charset="0"/>
                          <a:cs typeface="Arial" panose="020B0604020202020204" pitchFamily="34" charset="0"/>
                        </a:rPr>
                        <a:t>e.g. Financial incentives such as profit sharing may encourage employees to remain at </a:t>
                      </a:r>
                      <a:r>
                        <a:rPr lang="en-US" sz="1700" b="0" i="1" u="none" strike="noStrike" baseline="0" dirty="0" smtClean="0">
                          <a:solidFill>
                            <a:srgbClr val="000000"/>
                          </a:solidFill>
                          <a:latin typeface="Arial" panose="020B0604020202020204" pitchFamily="34" charset="0"/>
                          <a:cs typeface="Arial" panose="020B0604020202020204" pitchFamily="34" charset="0"/>
                        </a:rPr>
                        <a:t>MUFC </a:t>
                      </a:r>
                      <a:r>
                        <a:rPr lang="en-US" sz="1700" b="0" i="0" u="none" strike="noStrike" baseline="0" dirty="0" smtClean="0">
                          <a:solidFill>
                            <a:srgbClr val="000000"/>
                          </a:solidFill>
                          <a:latin typeface="Arial" panose="020B0604020202020204" pitchFamily="34" charset="0"/>
                          <a:cs typeface="Arial" panose="020B0604020202020204" pitchFamily="34" charset="0"/>
                        </a:rPr>
                        <a:t>as Taylor states that money motivates </a:t>
                      </a:r>
                    </a:p>
                    <a:p>
                      <a:pPr algn="l">
                        <a:spcAft>
                          <a:spcPts val="600"/>
                        </a:spcAft>
                      </a:pPr>
                      <a:r>
                        <a:rPr lang="en-US" sz="1700" b="0" i="0" u="none" strike="noStrike" baseline="0" dirty="0" smtClean="0">
                          <a:solidFill>
                            <a:srgbClr val="000000"/>
                          </a:solidFill>
                          <a:latin typeface="Arial" panose="020B0604020202020204" pitchFamily="34" charset="0"/>
                          <a:cs typeface="Arial" panose="020B0604020202020204" pitchFamily="34" charset="0"/>
                        </a:rPr>
                        <a:t>e.g. Non-financial techniques such as staff restaurants may lead to a healthier workforce who will then have lower absenteeism/labour turnover </a:t>
                      </a:r>
                    </a:p>
                    <a:p>
                      <a:pPr algn="l">
                        <a:spcAft>
                          <a:spcPts val="600"/>
                        </a:spcAft>
                      </a:pPr>
                      <a:r>
                        <a:rPr lang="en-US" sz="1700" b="0" i="0" u="none" strike="noStrike" baseline="0" dirty="0" smtClean="0">
                          <a:solidFill>
                            <a:srgbClr val="000000"/>
                          </a:solidFill>
                          <a:latin typeface="Arial" panose="020B0604020202020204" pitchFamily="34" charset="0"/>
                          <a:cs typeface="Arial" panose="020B0604020202020204" pitchFamily="34" charset="0"/>
                        </a:rPr>
                        <a:t>e.g. both techniques may result in less labour turnover for </a:t>
                      </a:r>
                      <a:r>
                        <a:rPr lang="en-US" sz="1700" b="0" i="1" u="none" strike="noStrike" baseline="0" dirty="0" smtClean="0">
                          <a:solidFill>
                            <a:srgbClr val="000000"/>
                          </a:solidFill>
                          <a:latin typeface="Arial" panose="020B0604020202020204" pitchFamily="34" charset="0"/>
                          <a:cs typeface="Arial" panose="020B0604020202020204" pitchFamily="34" charset="0"/>
                        </a:rPr>
                        <a:t>MUFC </a:t>
                      </a:r>
                      <a:r>
                        <a:rPr lang="en-US" sz="1700" b="0" i="0" u="none" strike="noStrike" baseline="0" dirty="0" smtClean="0">
                          <a:solidFill>
                            <a:srgbClr val="000000"/>
                          </a:solidFill>
                          <a:latin typeface="Arial" panose="020B0604020202020204" pitchFamily="34" charset="0"/>
                          <a:cs typeface="Arial" panose="020B0604020202020204" pitchFamily="34" charset="0"/>
                        </a:rPr>
                        <a:t>as employees feel valued and are rewarded for their hard work on and off the pitch 	</a:t>
                      </a:r>
                    </a:p>
                    <a:p>
                      <a:pPr algn="l">
                        <a:spcAft>
                          <a:spcPts val="600"/>
                        </a:spcAft>
                      </a:pPr>
                      <a:endParaRPr lang="en-GB" sz="17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316416" y="5674022"/>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81985955"/>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4000" dirty="0" smtClean="0"/>
              <a:t>19 </a:t>
            </a:r>
            <a:r>
              <a:rPr lang="en-GB" sz="4000" dirty="0"/>
              <a:t>– Exam Questions – </a:t>
            </a:r>
            <a:r>
              <a:rPr lang="en-GB" sz="4000" dirty="0" smtClean="0"/>
              <a:t>June 2015</a:t>
            </a:r>
            <a:endParaRPr lang="en-GB" sz="40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1489027962"/>
              </p:ext>
            </p:extLst>
          </p:nvPr>
        </p:nvGraphicFramePr>
        <p:xfrm>
          <a:off x="251520" y="1124744"/>
          <a:ext cx="8640960" cy="5638800"/>
        </p:xfrm>
        <a:graphic>
          <a:graphicData uri="http://schemas.openxmlformats.org/drawingml/2006/table">
            <a:tbl>
              <a:tblPr firstRow="1" bandRow="1">
                <a:tableStyleId>{5C22544A-7EE6-4342-B048-85BDC9FD1C3A}</a:tableStyleId>
              </a:tblPr>
              <a:tblGrid>
                <a:gridCol w="720080"/>
                <a:gridCol w="720080"/>
                <a:gridCol w="3744416"/>
                <a:gridCol w="2138270"/>
                <a:gridCol w="1318114"/>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smtClean="0">
                          <a:solidFill>
                            <a:schemeClr val="tx1"/>
                          </a:solidFill>
                          <a:latin typeface="Arial" panose="020B0604020202020204" pitchFamily="34" charset="0"/>
                          <a:cs typeface="Arial" panose="020B0604020202020204" pitchFamily="34" charset="0"/>
                        </a:rPr>
                        <a:t>11</a:t>
                      </a:r>
                    </a:p>
                  </a:txBody>
                  <a:tcPr>
                    <a:solidFill>
                      <a:schemeClr val="tx2">
                        <a:lumMod val="20000"/>
                        <a:lumOff val="80000"/>
                      </a:schemeClr>
                    </a:solidFill>
                  </a:tcPr>
                </a:tc>
                <a:tc gridSpan="3">
                  <a:txBody>
                    <a:bodyPr/>
                    <a:lstStyle/>
                    <a:p>
                      <a:r>
                        <a:rPr lang="en-US" sz="1400" b="0" dirty="0" smtClean="0">
                          <a:solidFill>
                            <a:schemeClr val="tx1"/>
                          </a:solidFill>
                          <a:latin typeface="Arial" panose="020B0604020202020204" pitchFamily="34" charset="0"/>
                          <a:cs typeface="Arial" panose="020B0604020202020204" pitchFamily="34" charset="0"/>
                        </a:rPr>
                        <a:t>Evaluate the importance of using financial and non-financial motivational techniques at MUFC to retain employees.</a:t>
                      </a:r>
                      <a:endParaRPr lang="en-GB" sz="14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dirty="0" smtClean="0">
                          <a:solidFill>
                            <a:schemeClr val="tx1"/>
                          </a:solidFill>
                          <a:latin typeface="Arial" panose="020B0604020202020204" pitchFamily="34" charset="0"/>
                          <a:cs typeface="Arial" panose="020B0604020202020204" pitchFamily="34" charset="0"/>
                        </a:rPr>
                        <a:t>14 marks</a:t>
                      </a:r>
                      <a:endParaRPr lang="en-GB" sz="1400" b="0" baseline="0" dirty="0" smtClean="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r>
              <a:tr h="250341">
                <a:tc>
                  <a:txBody>
                    <a:bodyPr/>
                    <a:lstStyle/>
                    <a:p>
                      <a:pPr algn="ctr"/>
                      <a:r>
                        <a:rPr lang="en-GB" sz="1600" b="1" dirty="0" smtClean="0">
                          <a:solidFill>
                            <a:schemeClr val="tx1"/>
                          </a:solidFill>
                          <a:latin typeface="Arial" panose="020B0604020202020204" pitchFamily="34" charset="0"/>
                          <a:cs typeface="Arial" panose="020B0604020202020204" pitchFamily="34" charset="0"/>
                        </a:rPr>
                        <a:t>Level</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Mark</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600" b="1" dirty="0" smtClean="0">
                          <a:solidFill>
                            <a:schemeClr val="tx1"/>
                          </a:solidFill>
                          <a:latin typeface="Arial" panose="020B0604020202020204" pitchFamily="34" charset="0"/>
                          <a:cs typeface="Arial" panose="020B0604020202020204" pitchFamily="34" charset="0"/>
                        </a:rPr>
                        <a:t>Descriptor</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600" b="1" dirty="0" smtClean="0">
                          <a:solidFill>
                            <a:schemeClr val="tx1"/>
                          </a:solidFill>
                          <a:latin typeface="Arial" panose="020B0604020202020204" pitchFamily="34" charset="0"/>
                          <a:cs typeface="Arial" panose="020B0604020202020204" pitchFamily="34" charset="0"/>
                        </a:rPr>
                        <a:t>Possible content</a:t>
                      </a:r>
                      <a:endParaRPr lang="en-GB" sz="16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400" b="0" dirty="0" smtClean="0">
                          <a:solidFill>
                            <a:schemeClr val="tx1"/>
                          </a:solidFill>
                          <a:latin typeface="Arial" panose="020B0604020202020204" pitchFamily="34" charset="0"/>
                          <a:cs typeface="Arial" panose="020B0604020202020204" pitchFamily="34" charset="0"/>
                        </a:rPr>
                        <a:t>4</a:t>
                      </a:r>
                      <a:endParaRPr lang="en-GB" sz="140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400" b="1" dirty="0" smtClean="0">
                          <a:solidFill>
                            <a:schemeClr val="tx1"/>
                          </a:solidFill>
                          <a:latin typeface="Arial" panose="020B0604020202020204" pitchFamily="34" charset="0"/>
                          <a:cs typeface="Arial" panose="020B0604020202020204" pitchFamily="34" charset="0"/>
                        </a:rPr>
                        <a:t>9-14</a:t>
                      </a:r>
                      <a:endParaRPr lang="en-GB" sz="140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l"/>
                      <a:r>
                        <a:rPr lang="en-US" sz="1400" b="1" i="0" u="none" strike="noStrike" baseline="0" dirty="0" smtClean="0">
                          <a:solidFill>
                            <a:srgbClr val="000000"/>
                          </a:solidFill>
                          <a:latin typeface="Arial" panose="020B0604020202020204" pitchFamily="34" charset="0"/>
                          <a:cs typeface="Arial" panose="020B0604020202020204" pitchFamily="34" charset="0"/>
                        </a:rPr>
                        <a:t>Low Level 4: </a:t>
                      </a:r>
                      <a:r>
                        <a:rPr lang="en-US" sz="1400" b="0" i="0" u="none" strike="noStrike" baseline="0" dirty="0" smtClean="0">
                          <a:solidFill>
                            <a:srgbClr val="000000"/>
                          </a:solidFill>
                          <a:latin typeface="Arial" panose="020B0604020202020204" pitchFamily="34" charset="0"/>
                          <a:cs typeface="Arial" panose="020B0604020202020204" pitchFamily="34" charset="0"/>
                        </a:rPr>
                        <a:t>9-10 marks. </a:t>
                      </a:r>
                    </a:p>
                    <a:p>
                      <a:pPr algn="l"/>
                      <a:r>
                        <a:rPr lang="en-GB" sz="1400" b="0" i="0" u="none" strike="noStrike" baseline="0" dirty="0" smtClean="0">
                          <a:solidFill>
                            <a:srgbClr val="000000"/>
                          </a:solidFill>
                          <a:latin typeface="Arial" panose="020B0604020202020204" pitchFamily="34" charset="0"/>
                          <a:cs typeface="Arial" panose="020B0604020202020204" pitchFamily="34" charset="0"/>
                        </a:rPr>
                        <a:t>Evaluation must be present </a:t>
                      </a:r>
                    </a:p>
                    <a:p>
                      <a:pPr algn="l"/>
                      <a:r>
                        <a:rPr lang="en-US" sz="1400" b="0" i="0" u="none" strike="noStrike" baseline="0" dirty="0" smtClean="0">
                          <a:solidFill>
                            <a:srgbClr val="000000"/>
                          </a:solidFill>
                          <a:latin typeface="Arial" panose="020B0604020202020204" pitchFamily="34" charset="0"/>
                          <a:cs typeface="Arial" panose="020B0604020202020204" pitchFamily="34" charset="0"/>
                        </a:rPr>
                        <a:t>and in context on one side, e.g. showing possible advantages and disadvantages of financial/non-financial techniques for </a:t>
                      </a:r>
                      <a:r>
                        <a:rPr lang="en-US" sz="1400" b="0" i="1" u="none" strike="noStrike" baseline="0" dirty="0" smtClean="0">
                          <a:solidFill>
                            <a:srgbClr val="000000"/>
                          </a:solidFill>
                          <a:latin typeface="Arial" panose="020B0604020202020204" pitchFamily="34" charset="0"/>
                          <a:cs typeface="Arial" panose="020B0604020202020204" pitchFamily="34" charset="0"/>
                        </a:rPr>
                        <a:t>MUFC </a:t>
                      </a:r>
                      <a:endParaRPr lang="en-US" sz="1400" b="1" i="0" u="none" strike="noStrike" baseline="0" dirty="0" smtClean="0">
                        <a:solidFill>
                          <a:srgbClr val="000000"/>
                        </a:solidFill>
                        <a:latin typeface="Arial" panose="020B0604020202020204" pitchFamily="34" charset="0"/>
                        <a:cs typeface="Arial" panose="020B0604020202020204" pitchFamily="34" charset="0"/>
                      </a:endParaRPr>
                    </a:p>
                    <a:p>
                      <a:pPr algn="l"/>
                      <a:r>
                        <a:rPr lang="en-US" sz="1400" b="1" i="0" u="none" strike="noStrike" baseline="0" dirty="0" smtClean="0">
                          <a:solidFill>
                            <a:srgbClr val="000000"/>
                          </a:solidFill>
                          <a:latin typeface="Arial" panose="020B0604020202020204" pitchFamily="34" charset="0"/>
                          <a:cs typeface="Arial" panose="020B0604020202020204" pitchFamily="34" charset="0"/>
                        </a:rPr>
                        <a:t>Mid Level 4: </a:t>
                      </a:r>
                      <a:r>
                        <a:rPr lang="en-US" sz="1400" b="0" i="0" u="none" strike="noStrike" baseline="0" dirty="0" smtClean="0">
                          <a:solidFill>
                            <a:srgbClr val="000000"/>
                          </a:solidFill>
                          <a:latin typeface="Arial" panose="020B0604020202020204" pitchFamily="34" charset="0"/>
                          <a:cs typeface="Arial" panose="020B0604020202020204" pitchFamily="34" charset="0"/>
                        </a:rPr>
                        <a:t>11-12 marks </a:t>
                      </a:r>
                    </a:p>
                    <a:p>
                      <a:pPr algn="l"/>
                      <a:r>
                        <a:rPr lang="en-GB" sz="1400" b="0" i="0" u="none" strike="noStrike" baseline="0" dirty="0" smtClean="0">
                          <a:solidFill>
                            <a:srgbClr val="000000"/>
                          </a:solidFill>
                          <a:latin typeface="Arial" panose="020B0604020202020204" pitchFamily="34" charset="0"/>
                          <a:cs typeface="Arial" panose="020B0604020202020204" pitchFamily="34" charset="0"/>
                        </a:rPr>
                        <a:t>Evaluation must be present </a:t>
                      </a:r>
                    </a:p>
                    <a:p>
                      <a:pPr algn="l"/>
                      <a:r>
                        <a:rPr lang="en-US" sz="1400" b="0" i="0" u="none" strike="noStrike" baseline="0" dirty="0" smtClean="0">
                          <a:solidFill>
                            <a:srgbClr val="000000"/>
                          </a:solidFill>
                          <a:latin typeface="Arial" panose="020B0604020202020204" pitchFamily="34" charset="0"/>
                          <a:cs typeface="Arial" panose="020B0604020202020204" pitchFamily="34" charset="0"/>
                        </a:rPr>
                        <a:t>and in context on both </a:t>
                      </a:r>
                    </a:p>
                    <a:p>
                      <a:pPr algn="l"/>
                      <a:r>
                        <a:rPr lang="en-GB" sz="1400" b="0" i="0" u="none" strike="noStrike" baseline="0" dirty="0" smtClean="0">
                          <a:solidFill>
                            <a:srgbClr val="000000"/>
                          </a:solidFill>
                          <a:latin typeface="Arial" panose="020B0604020202020204" pitchFamily="34" charset="0"/>
                          <a:cs typeface="Arial" panose="020B0604020202020204" pitchFamily="34" charset="0"/>
                        </a:rPr>
                        <a:t>sides of using financial/non-financial techniques </a:t>
                      </a:r>
                    </a:p>
                    <a:p>
                      <a:pPr algn="l"/>
                      <a:r>
                        <a:rPr lang="en-US" sz="1400" b="1" i="0" u="none" strike="noStrike" baseline="0" dirty="0" smtClean="0">
                          <a:solidFill>
                            <a:srgbClr val="000000"/>
                          </a:solidFill>
                          <a:latin typeface="Arial" panose="020B0604020202020204" pitchFamily="34" charset="0"/>
                          <a:cs typeface="Arial" panose="020B0604020202020204" pitchFamily="34" charset="0"/>
                        </a:rPr>
                        <a:t>High Level 4: </a:t>
                      </a:r>
                      <a:r>
                        <a:rPr lang="en-US" sz="1400" b="0" i="0" u="none" strike="noStrike" baseline="0" dirty="0" smtClean="0">
                          <a:solidFill>
                            <a:srgbClr val="000000"/>
                          </a:solidFill>
                          <a:latin typeface="Arial" panose="020B0604020202020204" pitchFamily="34" charset="0"/>
                          <a:cs typeface="Arial" panose="020B0604020202020204" pitchFamily="34" charset="0"/>
                        </a:rPr>
                        <a:t>13-14 marks </a:t>
                      </a:r>
                    </a:p>
                    <a:p>
                      <a:pPr algn="l"/>
                      <a:r>
                        <a:rPr lang="en-US" sz="1400" b="0" i="0" u="none" strike="noStrike" baseline="0" dirty="0" smtClean="0">
                          <a:solidFill>
                            <a:srgbClr val="000000"/>
                          </a:solidFill>
                          <a:latin typeface="Arial" panose="020B0604020202020204" pitchFamily="34" charset="0"/>
                          <a:cs typeface="Arial" panose="020B0604020202020204" pitchFamily="34" charset="0"/>
                        </a:rPr>
                        <a:t>Evaluation is developed to show a candidate’s real perceptiveness. Several strands may be developed: the answer is clear, coherent and articulate, leading to a convincing conclusion. </a:t>
                      </a:r>
                    </a:p>
                    <a:p>
                      <a:pPr algn="l"/>
                      <a:r>
                        <a:rPr lang="en-US" sz="1400" b="1" i="0" u="none" strike="noStrike" baseline="0" dirty="0" smtClean="0">
                          <a:solidFill>
                            <a:srgbClr val="000000"/>
                          </a:solidFill>
                          <a:latin typeface="Arial" panose="020B0604020202020204" pitchFamily="34" charset="0"/>
                          <a:cs typeface="Arial" panose="020B0604020202020204" pitchFamily="34" charset="0"/>
                        </a:rPr>
                        <a:t>NB if evaluation not in context limit to Level 3. </a:t>
                      </a:r>
                      <a:endParaRPr lang="en-US" sz="1400" b="0" i="0" u="none" strike="noStrike" baseline="0" dirty="0" smtClean="0">
                        <a:solidFill>
                          <a:srgbClr val="000000"/>
                        </a:solidFill>
                        <a:latin typeface="Arial" panose="020B0604020202020204" pitchFamily="34" charset="0"/>
                        <a:cs typeface="Arial" panose="020B0604020202020204" pitchFamily="34" charset="0"/>
                      </a:endParaRPr>
                    </a:p>
                    <a:p>
                      <a:pPr algn="l"/>
                      <a:r>
                        <a:rPr lang="en-US" sz="1400" b="0" i="1" u="none" strike="noStrike" baseline="0" dirty="0" smtClean="0">
                          <a:solidFill>
                            <a:srgbClr val="000000"/>
                          </a:solidFill>
                          <a:latin typeface="Arial" panose="020B0604020202020204" pitchFamily="34" charset="0"/>
                          <a:cs typeface="Arial" panose="020B0604020202020204" pitchFamily="34" charset="0"/>
                        </a:rPr>
                        <a:t>Material is presented in a relevant and logical way. Some punctuation and/or grammar errors may be found but the writing has overall </a:t>
                      </a:r>
                      <a:r>
                        <a:rPr lang="en-GB" sz="1400" b="0" i="1" u="none" strike="noStrike" baseline="0" dirty="0" smtClean="0">
                          <a:solidFill>
                            <a:srgbClr val="000000"/>
                          </a:solidFill>
                          <a:latin typeface="Arial" panose="020B0604020202020204" pitchFamily="34" charset="0"/>
                          <a:cs typeface="Arial" panose="020B0604020202020204" pitchFamily="34" charset="0"/>
                        </a:rPr>
                        <a:t>clarity and coherence. </a:t>
                      </a:r>
                      <a:r>
                        <a:rPr lang="en-GB" sz="1400" b="0" i="0" u="none" strike="noStrike" baseline="0" dirty="0" smtClean="0">
                          <a:solidFill>
                            <a:srgbClr val="000000"/>
                          </a:solidFill>
                          <a:latin typeface="Arial" panose="020B0604020202020204" pitchFamily="34" charset="0"/>
                          <a:cs typeface="Arial" panose="020B0604020202020204" pitchFamily="34" charset="0"/>
                        </a:rPr>
                        <a:t>	</a:t>
                      </a:r>
                    </a:p>
                  </a:txBody>
                  <a:tcPr>
                    <a:solidFill>
                      <a:schemeClr val="tx2">
                        <a:lumMod val="20000"/>
                        <a:lumOff val="80000"/>
                      </a:schemeClr>
                    </a:solidFill>
                  </a:tcPr>
                </a:tc>
                <a:tc gridSpan="2">
                  <a:txBody>
                    <a:bodyPr/>
                    <a:lstStyle/>
                    <a:p>
                      <a:pPr algn="l">
                        <a:spcAft>
                          <a:spcPts val="600"/>
                        </a:spcAft>
                      </a:pPr>
                      <a:r>
                        <a:rPr lang="en-US" sz="1400" b="0" dirty="0" smtClean="0">
                          <a:solidFill>
                            <a:schemeClr val="tx1"/>
                          </a:solidFill>
                          <a:latin typeface="Arial" panose="020B0604020202020204" pitchFamily="34" charset="0"/>
                          <a:cs typeface="Arial" panose="020B0604020202020204" pitchFamily="34" charset="0"/>
                        </a:rPr>
                        <a:t>e.g. different employees will be motivated by different techniques - footballers may be motivated by different techniques to employees working in the Megastore</a:t>
                      </a:r>
                    </a:p>
                    <a:p>
                      <a:pPr algn="l">
                        <a:spcAft>
                          <a:spcPts val="600"/>
                        </a:spcAft>
                      </a:pPr>
                      <a:r>
                        <a:rPr lang="en-US" sz="1400" b="0" dirty="0" smtClean="0">
                          <a:solidFill>
                            <a:schemeClr val="tx1"/>
                          </a:solidFill>
                          <a:latin typeface="Arial" panose="020B0604020202020204" pitchFamily="34" charset="0"/>
                          <a:cs typeface="Arial" panose="020B0604020202020204" pitchFamily="34" charset="0"/>
                        </a:rPr>
                        <a:t>e.g. Herzberg disagreed about the effectiveness of pay as a motivator and may not lead to the retention of employees</a:t>
                      </a:r>
                    </a:p>
                    <a:p>
                      <a:pPr algn="l">
                        <a:spcAft>
                          <a:spcPts val="600"/>
                        </a:spcAft>
                      </a:pPr>
                      <a:r>
                        <a:rPr lang="en-US" sz="1400" b="0" dirty="0" smtClean="0">
                          <a:solidFill>
                            <a:schemeClr val="tx1"/>
                          </a:solidFill>
                          <a:latin typeface="Arial" panose="020B0604020202020204" pitchFamily="34" charset="0"/>
                          <a:cs typeface="Arial" panose="020B0604020202020204" pitchFamily="34" charset="0"/>
                        </a:rPr>
                        <a:t>e.g. would need to compare the effectiveness of financial and non-financial methods to see which were the best methods to use in order to retain employees</a:t>
                      </a:r>
                    </a:p>
                    <a:p>
                      <a:pPr algn="l">
                        <a:spcAft>
                          <a:spcPts val="600"/>
                        </a:spcAft>
                      </a:pPr>
                      <a:r>
                        <a:rPr lang="en-US" sz="1400" b="0" dirty="0" smtClean="0">
                          <a:solidFill>
                            <a:schemeClr val="tx1"/>
                          </a:solidFill>
                          <a:latin typeface="Arial" panose="020B0604020202020204" pitchFamily="34" charset="0"/>
                          <a:cs typeface="Arial" panose="020B0604020202020204" pitchFamily="34" charset="0"/>
                        </a:rPr>
                        <a:t>e.g. many other things affect motivation, such as leadership styles and organisational structure which could impact on retention</a:t>
                      </a:r>
                    </a:p>
                    <a:p>
                      <a:pPr algn="l">
                        <a:spcAft>
                          <a:spcPts val="600"/>
                        </a:spcAft>
                      </a:pPr>
                      <a:r>
                        <a:rPr lang="en-US" sz="1400" b="0" dirty="0" smtClean="0">
                          <a:solidFill>
                            <a:schemeClr val="tx1"/>
                          </a:solidFill>
                          <a:latin typeface="Arial" panose="020B0604020202020204" pitchFamily="34" charset="0"/>
                          <a:cs typeface="Arial" panose="020B0604020202020204" pitchFamily="34" charset="0"/>
                        </a:rPr>
                        <a:t>e.g. using a combination may lead to effective employee recruitment and retention at</a:t>
                      </a:r>
                      <a:r>
                        <a:rPr lang="en-US" sz="1400" b="0" i="1" dirty="0" smtClean="0">
                          <a:solidFill>
                            <a:schemeClr val="tx1"/>
                          </a:solidFill>
                          <a:latin typeface="Arial" panose="020B0604020202020204" pitchFamily="34" charset="0"/>
                          <a:cs typeface="Arial" panose="020B0604020202020204" pitchFamily="34" charset="0"/>
                        </a:rPr>
                        <a:t> MUFC.</a:t>
                      </a:r>
                      <a:endParaRPr lang="en-GB" sz="1400" b="0" i="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
        <p:nvSpPr>
          <p:cNvPr id="5" name="TextBox 4">
            <a:hlinkClick r:id="rId3" action="ppaction://hlinkfile"/>
          </p:cNvPr>
          <p:cNvSpPr txBox="1"/>
          <p:nvPr/>
        </p:nvSpPr>
        <p:spPr>
          <a:xfrm>
            <a:off x="8316416" y="3297758"/>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16893371"/>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124744"/>
            <a:ext cx="8568953" cy="5683607"/>
          </a:xfrm>
          <a:prstGeom prst="rect">
            <a:avLst/>
          </a:prstGeom>
        </p:spPr>
        <p:txBody>
          <a:bodyPr wrap="square">
            <a:spAutoFit/>
          </a:bodyPr>
          <a:lstStyle/>
          <a:p>
            <a:pPr marL="457200" indent="-457200">
              <a:spcAft>
                <a:spcPts val="400"/>
              </a:spcAft>
              <a:buClr>
                <a:srgbClr val="F79646">
                  <a:lumMod val="50000"/>
                </a:srgbClr>
              </a:buClr>
              <a:buFont typeface="+mj-lt"/>
              <a:buAutoNum type="arabicPeriod" startAt="4"/>
              <a:tabLst>
                <a:tab pos="8345488" algn="r"/>
              </a:tabLst>
            </a:pPr>
            <a:r>
              <a:rPr lang="en-US" sz="2000" dirty="0">
                <a:solidFill>
                  <a:srgbClr val="FF0000"/>
                </a:solidFill>
              </a:rPr>
              <a:t>(a) Amy, who owns The Backstage Hair Salon in Kuala Lumpur, wants to motivate </a:t>
            </a:r>
            <a:r>
              <a:rPr lang="en-US" sz="2000" dirty="0" smtClean="0">
                <a:solidFill>
                  <a:srgbClr val="FF0000"/>
                </a:solidFill>
              </a:rPr>
              <a:t>her workers </a:t>
            </a:r>
            <a:r>
              <a:rPr lang="en-US" sz="2000" dirty="0">
                <a:solidFill>
                  <a:srgbClr val="FF0000"/>
                </a:solidFill>
              </a:rPr>
              <a:t>without increasing their financial </a:t>
            </a:r>
            <a:r>
              <a:rPr lang="en-US" sz="2000" dirty="0" smtClean="0">
                <a:solidFill>
                  <a:srgbClr val="FF0000"/>
                </a:solidFill>
              </a:rPr>
              <a:t>rewards.</a:t>
            </a:r>
            <a:br>
              <a:rPr lang="en-US" sz="2000" dirty="0" smtClean="0">
                <a:solidFill>
                  <a:srgbClr val="FF0000"/>
                </a:solidFill>
              </a:rPr>
            </a:br>
            <a:r>
              <a:rPr lang="en-US" sz="2000" dirty="0" smtClean="0">
                <a:solidFill>
                  <a:srgbClr val="FF0000"/>
                </a:solidFill>
              </a:rPr>
              <a:t>Which </a:t>
            </a:r>
            <a:r>
              <a:rPr lang="en-US" sz="2000" dirty="0">
                <a:solidFill>
                  <a:srgbClr val="FF0000"/>
                </a:solidFill>
              </a:rPr>
              <a:t>one of the following would be the best way of achieving this?</a:t>
            </a:r>
            <a:r>
              <a:rPr lang="en-US" sz="2000" dirty="0">
                <a:solidFill>
                  <a:srgbClr val="FF0000"/>
                </a:solidFill>
                <a:latin typeface="Arial" charset="0"/>
              </a:rPr>
              <a:t>	(1)</a:t>
            </a:r>
          </a:p>
          <a:p>
            <a:pPr marL="811213" indent="-360363">
              <a:spcAft>
                <a:spcPts val="400"/>
              </a:spcAft>
              <a:buClr>
                <a:srgbClr val="F79646">
                  <a:lumMod val="50000"/>
                </a:srgbClr>
              </a:buClr>
              <a:buFont typeface="+mj-lt"/>
              <a:buAutoNum type="alphaUcPeriod"/>
            </a:pPr>
            <a:r>
              <a:rPr lang="en-US" sz="2000" dirty="0">
                <a:solidFill>
                  <a:srgbClr val="FF0000"/>
                </a:solidFill>
              </a:rPr>
              <a:t>Piecework</a:t>
            </a:r>
          </a:p>
          <a:p>
            <a:pPr marL="811213" indent="-360363">
              <a:spcAft>
                <a:spcPts val="400"/>
              </a:spcAft>
              <a:buClr>
                <a:srgbClr val="F79646">
                  <a:lumMod val="50000"/>
                </a:srgbClr>
              </a:buClr>
              <a:buFont typeface="+mj-lt"/>
              <a:buAutoNum type="alphaUcPeriod"/>
            </a:pPr>
            <a:r>
              <a:rPr lang="en-US" sz="2000" dirty="0" smtClean="0">
                <a:solidFill>
                  <a:srgbClr val="FF0000"/>
                </a:solidFill>
              </a:rPr>
              <a:t>Profit </a:t>
            </a:r>
            <a:r>
              <a:rPr lang="en-US" sz="2000" dirty="0">
                <a:solidFill>
                  <a:srgbClr val="FF0000"/>
                </a:solidFill>
              </a:rPr>
              <a:t>sharing</a:t>
            </a:r>
          </a:p>
          <a:p>
            <a:pPr marL="811213" indent="-360363">
              <a:spcAft>
                <a:spcPts val="400"/>
              </a:spcAft>
              <a:buClr>
                <a:srgbClr val="F79646">
                  <a:lumMod val="50000"/>
                </a:srgbClr>
              </a:buClr>
              <a:buFont typeface="+mj-lt"/>
              <a:buAutoNum type="alphaUcPeriod"/>
            </a:pPr>
            <a:r>
              <a:rPr lang="en-US" sz="2000" dirty="0" smtClean="0">
                <a:solidFill>
                  <a:srgbClr val="FF0000"/>
                </a:solidFill>
              </a:rPr>
              <a:t>Empowerment</a:t>
            </a:r>
            <a:endParaRPr lang="en-US" sz="2000" dirty="0">
              <a:solidFill>
                <a:srgbClr val="FF0000"/>
              </a:solidFill>
            </a:endParaRPr>
          </a:p>
          <a:p>
            <a:pPr marL="811213" indent="-360363">
              <a:spcAft>
                <a:spcPts val="400"/>
              </a:spcAft>
              <a:buClr>
                <a:srgbClr val="F79646">
                  <a:lumMod val="50000"/>
                </a:srgbClr>
              </a:buClr>
              <a:buFont typeface="+mj-lt"/>
              <a:buAutoNum type="alphaUcPeriod"/>
            </a:pPr>
            <a:r>
              <a:rPr lang="en-US" sz="2000" dirty="0" smtClean="0">
                <a:solidFill>
                  <a:srgbClr val="FF0000"/>
                </a:solidFill>
              </a:rPr>
              <a:t>Bonus scheme</a:t>
            </a:r>
          </a:p>
          <a:p>
            <a:pPr marL="450850">
              <a:spcAft>
                <a:spcPts val="400"/>
              </a:spcAft>
              <a:buClr>
                <a:srgbClr val="F79646">
                  <a:lumMod val="50000"/>
                </a:srgbClr>
              </a:buClr>
            </a:pPr>
            <a:r>
              <a:rPr lang="en-US" sz="2000" dirty="0" smtClean="0">
                <a:solidFill>
                  <a:srgbClr val="FF0000"/>
                </a:solidFill>
              </a:rPr>
              <a:t>Answer </a:t>
            </a:r>
            <a:r>
              <a:rPr lang="en-US" sz="2000" dirty="0">
                <a:solidFill>
                  <a:srgbClr val="FF0000"/>
                </a:solidFill>
                <a:latin typeface="Arial" charset="0"/>
              </a:rPr>
              <a:t>[   ]</a:t>
            </a:r>
          </a:p>
          <a:p>
            <a:pPr fontAlgn="base">
              <a:spcBef>
                <a:spcPct val="0"/>
              </a:spcBef>
              <a:spcAft>
                <a:spcPts val="400"/>
              </a:spcAft>
              <a:buClr>
                <a:srgbClr val="F79646">
                  <a:lumMod val="50000"/>
                </a:srgbClr>
              </a:buClr>
            </a:pPr>
            <a:r>
              <a:rPr lang="en-US" sz="2000" dirty="0">
                <a:solidFill>
                  <a:srgbClr val="FF0000"/>
                </a:solidFill>
                <a:latin typeface="Arial" charset="0"/>
              </a:rPr>
              <a:t>(b) Explain why this answer is correct 	(3)</a:t>
            </a:r>
          </a:p>
          <a:p>
            <a:pPr>
              <a:spcAft>
                <a:spcPts val="400"/>
              </a:spcAft>
              <a:buClr>
                <a:srgbClr val="F79646">
                  <a:lumMod val="50000"/>
                </a:srgbClr>
              </a:buClr>
              <a:tabLst>
                <a:tab pos="8345488" algn="r"/>
              </a:tabLst>
            </a:pPr>
            <a:r>
              <a:rPr lang="en-US" sz="2000" dirty="0" smtClean="0">
                <a:solidFill>
                  <a:srgbClr val="FF0000"/>
                </a:solidFill>
              </a:rPr>
              <a:t>___________________________________________________________</a:t>
            </a:r>
            <a:r>
              <a:rPr lang="en-US" sz="2000" dirty="0">
                <a:solidFill>
                  <a:srgbClr val="FF0000"/>
                </a:solidFill>
              </a:rPr>
              <a:t>___________________________________________________________</a:t>
            </a: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b="1" dirty="0" smtClean="0">
                <a:solidFill>
                  <a:srgbClr val="FF0000"/>
                </a:solidFill>
                <a:latin typeface="Arial" charset="0"/>
              </a:rPr>
              <a:t>(</a:t>
            </a:r>
            <a:r>
              <a:rPr lang="en-US" sz="2000" b="1" dirty="0">
                <a:solidFill>
                  <a:srgbClr val="FF0000"/>
                </a:solidFill>
                <a:latin typeface="Arial" charset="0"/>
              </a:rPr>
              <a:t>Total for Question 4 = 4 marks)</a:t>
            </a:r>
            <a:endParaRPr lang="en-US" sz="2000" dirty="0">
              <a:solidFill>
                <a:srgbClr val="FF0000"/>
              </a:solidFill>
              <a:latin typeface="Arial" charset="0"/>
            </a:endParaRPr>
          </a:p>
        </p:txBody>
      </p:sp>
      <p:sp>
        <p:nvSpPr>
          <p:cNvPr id="6" name="Title 1"/>
          <p:cNvSpPr>
            <a:spLocks noGrp="1"/>
          </p:cNvSpPr>
          <p:nvPr>
            <p:ph type="title"/>
          </p:nvPr>
        </p:nvSpPr>
        <p:spPr>
          <a:xfrm>
            <a:off x="35496" y="72008"/>
            <a:ext cx="7704856" cy="548680"/>
          </a:xfrm>
        </p:spPr>
        <p:txBody>
          <a:bodyPr>
            <a:noAutofit/>
          </a:bodyPr>
          <a:lstStyle/>
          <a:p>
            <a:r>
              <a:rPr lang="en-GB" sz="3600" dirty="0" smtClean="0"/>
              <a:t>19 – Exam Questions – January 2016</a:t>
            </a:r>
            <a:endParaRPr lang="en-GB" sz="3200" dirty="0"/>
          </a:p>
        </p:txBody>
      </p:sp>
      <p:sp>
        <p:nvSpPr>
          <p:cNvPr id="4" name="TextBox 3">
            <a:hlinkClick r:id="rId3" action="ppaction://hlinkfile"/>
          </p:cNvPr>
          <p:cNvSpPr txBox="1"/>
          <p:nvPr/>
        </p:nvSpPr>
        <p:spPr>
          <a:xfrm>
            <a:off x="8316416" y="2289646"/>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727903043"/>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632311"/>
          </a:xfrm>
          <a:prstGeom prst="rect">
            <a:avLst/>
          </a:prstGeom>
        </p:spPr>
        <p:txBody>
          <a:bodyPr wrap="square">
            <a:spAutoFit/>
          </a:bodyPr>
          <a:lstStyle/>
          <a:p>
            <a:pPr>
              <a:buClr>
                <a:schemeClr val="accent6">
                  <a:lumMod val="50000"/>
                </a:schemeClr>
              </a:buClr>
            </a:pPr>
            <a:r>
              <a:rPr lang="en-US" sz="2000" b="1" dirty="0">
                <a:solidFill>
                  <a:srgbClr val="002060"/>
                </a:solidFill>
              </a:rPr>
              <a:t>Life at Google</a:t>
            </a:r>
          </a:p>
          <a:p>
            <a:pPr marL="360363" indent="-360363">
              <a:buClr>
                <a:schemeClr val="accent6">
                  <a:lumMod val="50000"/>
                </a:schemeClr>
              </a:buClr>
              <a:buFont typeface="Wingdings 3" panose="05040102010807070707" pitchFamily="18" charset="2"/>
              <a:buChar char=""/>
            </a:pPr>
            <a:r>
              <a:rPr lang="en-US" sz="2000" dirty="0">
                <a:solidFill>
                  <a:srgbClr val="002060"/>
                </a:solidFill>
              </a:rPr>
              <a:t>Google's approach to motivation is quite unusual. At their headquarters in California free food, pool tables and massages are available to employees. They are encouraged to spend 20% of their time working on projects that interest them. Recreational facilities are spread about the '</a:t>
            </a:r>
            <a:r>
              <a:rPr lang="en-US" sz="2000" dirty="0" err="1">
                <a:solidFill>
                  <a:srgbClr val="002060"/>
                </a:solidFill>
              </a:rPr>
              <a:t>Googleplex</a:t>
            </a:r>
            <a:r>
              <a:rPr lang="en-US" sz="2000" dirty="0">
                <a:solidFill>
                  <a:srgbClr val="002060"/>
                </a:solidFill>
              </a:rPr>
              <a:t>' as it is called. Employees are encouraged to sit around on the bean bags discussing their work and thinking up innovative ideas. The company was formed in 1999; it has grown spectacularly and is perhaps the most successful in its field.</a:t>
            </a:r>
          </a:p>
          <a:p>
            <a:pPr marL="360363" indent="-360363">
              <a:buClr>
                <a:schemeClr val="accent6">
                  <a:lumMod val="50000"/>
                </a:schemeClr>
              </a:buClr>
              <a:buFont typeface="Wingdings 3" panose="05040102010807070707" pitchFamily="18" charset="2"/>
              <a:buChar char=""/>
            </a:pPr>
            <a:r>
              <a:rPr lang="en-US" sz="2000" dirty="0">
                <a:solidFill>
                  <a:srgbClr val="002060"/>
                </a:solidFill>
              </a:rPr>
              <a:t>Google says its company culture is built around 'mission, innovation, fun and reward'. Quotes from the company include "you can make money without doing evil," "you can be serious without a suit," and "work should be challenging and the challenge should be fun</a:t>
            </a:r>
            <a:r>
              <a:rPr lang="en-US" sz="2000" dirty="0" smtClean="0">
                <a:solidFill>
                  <a:srgbClr val="002060"/>
                </a:solidFill>
              </a:rPr>
              <a:t>."</a:t>
            </a:r>
            <a:endParaRPr lang="en-US" sz="2000" dirty="0">
              <a:solidFill>
                <a:srgbClr val="002060"/>
              </a:solidFill>
            </a:endParaRPr>
          </a:p>
        </p:txBody>
      </p:sp>
      <p:sp>
        <p:nvSpPr>
          <p:cNvPr id="6" name="Title 1"/>
          <p:cNvSpPr>
            <a:spLocks noGrp="1"/>
          </p:cNvSpPr>
          <p:nvPr>
            <p:ph type="title"/>
          </p:nvPr>
        </p:nvSpPr>
        <p:spPr>
          <a:xfrm>
            <a:off x="35496" y="72008"/>
            <a:ext cx="7704856" cy="548680"/>
          </a:xfrm>
        </p:spPr>
        <p:txBody>
          <a:bodyPr>
            <a:noAutofit/>
          </a:bodyPr>
          <a:lstStyle/>
          <a:p>
            <a:r>
              <a:rPr lang="en-GB" sz="3600" dirty="0"/>
              <a:t>19.1 – Motivation Theories - Maslow</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98</a:t>
            </a:r>
            <a:endParaRPr lang="en-GB" sz="1100" b="1" dirty="0">
              <a:latin typeface="Arial" panose="020B0604020202020204" pitchFamily="34" charset="0"/>
              <a:cs typeface="Arial" panose="020B0604020202020204" pitchFamily="34" charset="0"/>
            </a:endParaRPr>
          </a:p>
        </p:txBody>
      </p:sp>
      <p:pic>
        <p:nvPicPr>
          <p:cNvPr id="14376" name="Picture 40" descr="Image result for the google wa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1052736"/>
            <a:ext cx="2099578" cy="1400403"/>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a:hlinkClick r:id="rId6" action="ppaction://hlinkfile"/>
          </p:cNvPr>
          <p:cNvSpPr/>
          <p:nvPr/>
        </p:nvSpPr>
        <p:spPr>
          <a:xfrm>
            <a:off x="7272300" y="3889366"/>
            <a:ext cx="1116124"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400" b="1" dirty="0" smtClean="0">
                <a:solidFill>
                  <a:schemeClr val="tx1"/>
                </a:solidFill>
                <a:latin typeface="Arial" panose="020B0604020202020204" pitchFamily="34" charset="0"/>
                <a:cs typeface="Arial" panose="020B0604020202020204" pitchFamily="34" charset="0"/>
              </a:rPr>
              <a:t>Click Here</a:t>
            </a:r>
            <a:endParaRPr lang="en-GB" sz="1400" b="1" dirty="0">
              <a:solidFill>
                <a:schemeClr val="tx1"/>
              </a:solidFill>
              <a:latin typeface="Arial" panose="020B0604020202020204" pitchFamily="34" charset="0"/>
              <a:cs typeface="Arial" panose="020B0604020202020204" pitchFamily="34" charset="0"/>
            </a:endParaRPr>
          </a:p>
        </p:txBody>
      </p:sp>
      <p:pic>
        <p:nvPicPr>
          <p:cNvPr id="8" name="19.1 - The Google Wa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732240" y="2568877"/>
            <a:ext cx="2099578" cy="1181013"/>
          </a:xfrm>
          <a:prstGeom prst="rect">
            <a:avLst/>
          </a:prstGeom>
        </p:spPr>
      </p:pic>
      <p:pic>
        <p:nvPicPr>
          <p:cNvPr id="14378" name="Picture 42" descr="Image result for googleplex interio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9079"/>
          <a:stretch/>
        </p:blipFill>
        <p:spPr bwMode="auto">
          <a:xfrm>
            <a:off x="6732240" y="4462181"/>
            <a:ext cx="2099578" cy="1128681"/>
          </a:xfrm>
          <a:prstGeom prst="rect">
            <a:avLst/>
          </a:prstGeom>
          <a:noFill/>
          <a:extLst>
            <a:ext uri="{909E8E84-426E-40DD-AFC4-6F175D3DCCD1}">
              <a14:hiddenFill xmlns:a14="http://schemas.microsoft.com/office/drawing/2010/main">
                <a:solidFill>
                  <a:srgbClr val="FFFFFF"/>
                </a:solidFill>
              </a14:hiddenFill>
            </a:ext>
          </a:extLst>
        </p:spPr>
      </p:pic>
      <p:pic>
        <p:nvPicPr>
          <p:cNvPr id="14380" name="Picture 44" descr="Image result for googleplex interio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0079" t="14974" b="25129"/>
          <a:stretch/>
        </p:blipFill>
        <p:spPr bwMode="auto">
          <a:xfrm>
            <a:off x="6732240" y="5703998"/>
            <a:ext cx="2099578" cy="933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22571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688632" cy="5632311"/>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400" dirty="0" smtClean="0">
                <a:solidFill>
                  <a:srgbClr val="002060"/>
                </a:solidFill>
              </a:rPr>
              <a:t>The </a:t>
            </a:r>
            <a:r>
              <a:rPr lang="en-US" sz="2400" dirty="0">
                <a:solidFill>
                  <a:srgbClr val="002060"/>
                </a:solidFill>
              </a:rPr>
              <a:t>Google way to reward employees is to target small teams that are performing exceptionally well. The company aims to deliver rewards just at the right time, i.e. immediately they have achieved a goal. Sometimes the reward will be free company shares.</a:t>
            </a:r>
          </a:p>
          <a:p>
            <a:pPr>
              <a:buClr>
                <a:schemeClr val="accent6">
                  <a:lumMod val="50000"/>
                </a:schemeClr>
              </a:buClr>
            </a:pPr>
            <a:r>
              <a:rPr lang="en-US" sz="2400" b="1" dirty="0">
                <a:solidFill>
                  <a:srgbClr val="FF0000"/>
                </a:solidFill>
              </a:rPr>
              <a:t>Questions</a:t>
            </a:r>
          </a:p>
          <a:p>
            <a:pPr marL="457200" indent="-457200">
              <a:buClr>
                <a:schemeClr val="accent6">
                  <a:lumMod val="50000"/>
                </a:schemeClr>
              </a:buClr>
              <a:buFont typeface="+mj-lt"/>
              <a:buAutoNum type="arabicPeriod"/>
            </a:pPr>
            <a:r>
              <a:rPr lang="en-US" sz="2400" dirty="0" smtClean="0">
                <a:solidFill>
                  <a:srgbClr val="FF0000"/>
                </a:solidFill>
              </a:rPr>
              <a:t>Why </a:t>
            </a:r>
            <a:r>
              <a:rPr lang="en-US" sz="2400" dirty="0">
                <a:solidFill>
                  <a:srgbClr val="FF0000"/>
                </a:solidFill>
              </a:rPr>
              <a:t>do you think the Google strategy works? Think of three reasons.</a:t>
            </a:r>
          </a:p>
          <a:p>
            <a:pPr marL="457200" indent="-457200">
              <a:buClr>
                <a:schemeClr val="accent6">
                  <a:lumMod val="50000"/>
                </a:schemeClr>
              </a:buClr>
              <a:buFont typeface="+mj-lt"/>
              <a:buAutoNum type="arabicPeriod"/>
            </a:pPr>
            <a:r>
              <a:rPr lang="en-US" sz="2400" dirty="0" smtClean="0">
                <a:solidFill>
                  <a:srgbClr val="FF0000"/>
                </a:solidFill>
              </a:rPr>
              <a:t>What </a:t>
            </a:r>
            <a:r>
              <a:rPr lang="en-US" sz="2400" dirty="0">
                <a:solidFill>
                  <a:srgbClr val="FF0000"/>
                </a:solidFill>
              </a:rPr>
              <a:t>is it about the company that makes this philosophy successful?</a:t>
            </a:r>
          </a:p>
          <a:p>
            <a:pPr marL="457200" indent="-457200">
              <a:buClr>
                <a:schemeClr val="accent6">
                  <a:lumMod val="50000"/>
                </a:schemeClr>
              </a:buClr>
              <a:buFont typeface="+mj-lt"/>
              <a:buAutoNum type="arabicPeriod"/>
            </a:pPr>
            <a:r>
              <a:rPr lang="en-US" sz="2400" dirty="0" smtClean="0">
                <a:solidFill>
                  <a:srgbClr val="FF0000"/>
                </a:solidFill>
              </a:rPr>
              <a:t>Would </a:t>
            </a:r>
            <a:r>
              <a:rPr lang="en-US" sz="2400" dirty="0">
                <a:solidFill>
                  <a:srgbClr val="FF0000"/>
                </a:solidFill>
              </a:rPr>
              <a:t>other companies ever be able to make it work?</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19.1 </a:t>
            </a:r>
            <a:r>
              <a:rPr lang="en-GB" sz="3600" dirty="0"/>
              <a:t>– </a:t>
            </a:r>
            <a:r>
              <a:rPr lang="en-GB" sz="3600" dirty="0" smtClean="0"/>
              <a:t>Motivation Theories - Maslow</a:t>
            </a:r>
            <a:endParaRPr lang="en-GB" sz="3200" dirty="0"/>
          </a:p>
        </p:txBody>
      </p:sp>
      <p:sp>
        <p:nvSpPr>
          <p:cNvPr id="5" name="Round Same Side Corner Rectangle 4">
            <a:hlinkClick r:id="" action="ppaction://noaction"/>
          </p:cNvPr>
          <p:cNvSpPr/>
          <p:nvPr/>
        </p:nvSpPr>
        <p:spPr>
          <a:xfrm>
            <a:off x="6948264" y="620688"/>
            <a:ext cx="648072" cy="36000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98</a:t>
            </a:r>
            <a:endParaRPr lang="en-GB" sz="1100" b="1" dirty="0">
              <a:latin typeface="Arial" panose="020B0604020202020204" pitchFamily="34" charset="0"/>
              <a:cs typeface="Arial" panose="020B0604020202020204" pitchFamily="34" charset="0"/>
            </a:endParaRPr>
          </a:p>
        </p:txBody>
      </p:sp>
      <p:pic>
        <p:nvPicPr>
          <p:cNvPr id="7" name="Picture 40" descr="Image result for the google wa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0583" y="1052736"/>
            <a:ext cx="2681235" cy="1788364"/>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a:hlinkClick r:id="rId6" action="ppaction://hlinkfile"/>
          </p:cNvPr>
          <p:cNvSpPr/>
          <p:nvPr/>
        </p:nvSpPr>
        <p:spPr>
          <a:xfrm>
            <a:off x="6876256" y="4653136"/>
            <a:ext cx="1116124" cy="432048"/>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400" b="1" dirty="0" smtClean="0">
                <a:solidFill>
                  <a:schemeClr val="tx1"/>
                </a:solidFill>
                <a:latin typeface="Arial" panose="020B0604020202020204" pitchFamily="34" charset="0"/>
                <a:cs typeface="Arial" panose="020B0604020202020204" pitchFamily="34" charset="0"/>
              </a:rPr>
              <a:t>Click Here</a:t>
            </a:r>
            <a:endParaRPr lang="en-GB" sz="1400" b="1" dirty="0">
              <a:solidFill>
                <a:schemeClr val="tx1"/>
              </a:solidFill>
              <a:latin typeface="Arial" panose="020B0604020202020204" pitchFamily="34" charset="0"/>
              <a:cs typeface="Arial" panose="020B0604020202020204" pitchFamily="34" charset="0"/>
            </a:endParaRPr>
          </a:p>
        </p:txBody>
      </p:sp>
      <p:pic>
        <p:nvPicPr>
          <p:cNvPr id="9" name="19.1 - The Google Wa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150583" y="2996952"/>
            <a:ext cx="2681235" cy="1508195"/>
          </a:xfrm>
          <a:prstGeom prst="rect">
            <a:avLst/>
          </a:prstGeom>
        </p:spPr>
      </p:pic>
      <p:pic>
        <p:nvPicPr>
          <p:cNvPr id="11" name="Picture 44" descr="Image result for googleplex interior"/>
          <p:cNvPicPr>
            <a:picLocks noChangeAspect="1" noChangeArrowheads="1"/>
          </p:cNvPicPr>
          <p:nvPr/>
        </p:nvPicPr>
        <p:blipFill rotWithShape="1">
          <a:blip r:embed="rId8">
            <a:extLst>
              <a:ext uri="{28A0092B-C50C-407E-A947-70E740481C1C}">
                <a14:useLocalDpi xmlns:a14="http://schemas.microsoft.com/office/drawing/2010/main" val="0"/>
              </a:ext>
            </a:extLst>
          </a:blip>
          <a:srcRect l="10079" t="4118" b="25129"/>
          <a:stretch/>
        </p:blipFill>
        <p:spPr bwMode="auto">
          <a:xfrm>
            <a:off x="6149918" y="5229200"/>
            <a:ext cx="2681900" cy="1407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92651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purl.org/dc/elements/1.1/"/>
    <ds:schemaRef ds:uri="http://schemas.microsoft.com/office/2006/documentManagement/types"/>
    <ds:schemaRef ds:uri="http://purl.org/dc/dcmitype/"/>
    <ds:schemaRef ds:uri="http://www.w3.org/XML/1998/namespace"/>
    <ds:schemaRef ds:uri="http://schemas.microsoft.com/office/2006/metadata/propertie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67179</TotalTime>
  <Words>6196</Words>
  <Application>Microsoft Office PowerPoint</Application>
  <PresentationFormat>On-screen Show (4:3)</PresentationFormat>
  <Paragraphs>469</Paragraphs>
  <Slides>45</Slides>
  <Notes>45</Notes>
  <HiddenSlides>0</HiddenSlides>
  <MMClips>3</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45</vt:i4>
      </vt:variant>
    </vt:vector>
  </HeadingPairs>
  <TitlesOfParts>
    <vt:vector size="54" baseType="lpstr">
      <vt:lpstr>Arial</vt:lpstr>
      <vt:lpstr>Calibri</vt:lpstr>
      <vt:lpstr>Lucida Sans Unicode</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19.1 – Motivation Theories - Maslow</vt:lpstr>
      <vt:lpstr>19.1 – Motivation Theories - Maslow</vt:lpstr>
      <vt:lpstr>19.1 – Motivation Theories - Maslow</vt:lpstr>
      <vt:lpstr>19.1 – Motivation Theories - Maslow</vt:lpstr>
      <vt:lpstr>19.1 – Motivation Theories - Maslow</vt:lpstr>
      <vt:lpstr>19.1 – Motivation Theories - Maslow</vt:lpstr>
      <vt:lpstr>19.2 –Theories – Taylor's Scientific Management</vt:lpstr>
      <vt:lpstr>19.2 –Theories – Taylor's Scientific Management</vt:lpstr>
      <vt:lpstr>19.2 – Taylor – Successful but Controversial</vt:lpstr>
      <vt:lpstr>19.2 – Taylor – Successful but Controversial</vt:lpstr>
      <vt:lpstr>19.3 – Motivation Theories - Herzberg</vt:lpstr>
      <vt:lpstr>19.3 – Motivation Theories - Herzberg</vt:lpstr>
      <vt:lpstr>19.3 – Motivation Theories - Herzberg</vt:lpstr>
      <vt:lpstr>19.3 – Motivation Theories - Herzberg</vt:lpstr>
      <vt:lpstr>19.3 – Motivation Theories - Herzberg</vt:lpstr>
      <vt:lpstr>19.3 – Motivation Theories - Herzberg</vt:lpstr>
      <vt:lpstr>19.4 – Financial Incentives</vt:lpstr>
      <vt:lpstr>19.4 – Financial Incentives</vt:lpstr>
      <vt:lpstr>19.4 – Financial Incentives – Minimum Wage</vt:lpstr>
      <vt:lpstr>19.4 – Financial Incentives – Minimum Wage</vt:lpstr>
      <vt:lpstr>19.4 – Financial Incentives – Minimum Wage</vt:lpstr>
      <vt:lpstr>19.4 – Financial Incentives – Minimum Wage</vt:lpstr>
      <vt:lpstr>19.4 – Financial Incentives – Performance Related Pay</vt:lpstr>
      <vt:lpstr>19.4 – Financial Incentives – Performance Related Pay</vt:lpstr>
      <vt:lpstr>19.4 – Financial Incentives – Performance Related Pay</vt:lpstr>
      <vt:lpstr>19.4 – Financial Incentives – Performance Related Pay</vt:lpstr>
      <vt:lpstr>19 – Exam Questions – January 2014</vt:lpstr>
      <vt:lpstr>19 – Exam Questions – January 2014</vt:lpstr>
      <vt:lpstr>19 – Exam Questions – January 2014</vt:lpstr>
      <vt:lpstr>19 – Exam Questions – January 2014</vt:lpstr>
      <vt:lpstr>19 – Exam Questions – January 2014</vt:lpstr>
      <vt:lpstr>19 – Exam Questions – June 2014</vt:lpstr>
      <vt:lpstr>19 – Exam Questions – June 2014</vt:lpstr>
      <vt:lpstr>19 – Exam Questions – June 2015</vt:lpstr>
      <vt:lpstr>19 – Exam Questions – June 2015</vt:lpstr>
      <vt:lpstr>19 – Exam Questions – June 2015</vt:lpstr>
      <vt:lpstr>19 – Exam Questions – June 2015</vt:lpstr>
      <vt:lpstr>19 – Exam Questions – January 2016</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19 - Motivation</dc:title>
  <dc:subject>eBusiness</dc:subject>
  <dc:creator>Enderoth</dc:creator>
  <cp:lastModifiedBy>Stephen Rafferty</cp:lastModifiedBy>
  <cp:revision>2290</cp:revision>
  <cp:lastPrinted>2014-01-22T18:25:48Z</cp:lastPrinted>
  <dcterms:created xsi:type="dcterms:W3CDTF">2008-03-12T11:01:44Z</dcterms:created>
  <dcterms:modified xsi:type="dcterms:W3CDTF">2018-08-02T18:09:55Z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